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37" r:id="rId2"/>
    <p:sldId id="321" r:id="rId3"/>
    <p:sldId id="322" r:id="rId4"/>
    <p:sldId id="324" r:id="rId5"/>
    <p:sldId id="332" r:id="rId6"/>
    <p:sldId id="325" r:id="rId7"/>
    <p:sldId id="335" r:id="rId8"/>
    <p:sldId id="331" r:id="rId9"/>
    <p:sldId id="326" r:id="rId10"/>
    <p:sldId id="336" r:id="rId11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3735"/>
    <a:srgbClr val="004E44"/>
    <a:srgbClr val="17375E"/>
    <a:srgbClr val="F79646"/>
    <a:srgbClr val="618DC3"/>
    <a:srgbClr val="376092"/>
    <a:srgbClr val="009281"/>
    <a:srgbClr val="C05754"/>
    <a:srgbClr val="C8522E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5494" autoAdjust="0"/>
    <p:restoredTop sz="98837" autoAdjust="0"/>
  </p:normalViewPr>
  <p:slideViewPr>
    <p:cSldViewPr>
      <p:cViewPr varScale="1">
        <p:scale>
          <a:sx n="46" d="100"/>
          <a:sy n="46" d="100"/>
        </p:scale>
        <p:origin x="62" y="8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142CFCB-F257-4B1E-A504-EBDF9341212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l-PL" smtClean="0"/>
          </a:p>
        </p:txBody>
      </p:sp>
      <p:sp>
        <p:nvSpPr>
          <p:cNvPr id="13316" name="Symbol zastępczy numeru slajd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5F7F4B-A208-47DE-BC7C-8D07CBC7DE1D}" type="slidenum">
              <a:rPr lang="pl-PL" smtClean="0"/>
              <a:pPr/>
              <a:t>1</a:t>
            </a:fld>
            <a:endParaRPr lang="pl-PL" smtClean="0"/>
          </a:p>
        </p:txBody>
      </p:sp>
    </p:spTree>
    <p:extLst>
      <p:ext uri="{BB962C8B-B14F-4D97-AF65-F5344CB8AC3E}">
        <p14:creationId xmlns:p14="http://schemas.microsoft.com/office/powerpoint/2010/main" val="29341377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smtClean="0"/>
              <a:t>1,2 – JF</a:t>
            </a:r>
          </a:p>
          <a:p>
            <a:r>
              <a:rPr lang="pl-PL" smtClean="0"/>
              <a:t>3,4 - DS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42CFCB-F257-4B1E-A504-EBDF93412124}" type="slidenum">
              <a:rPr lang="pl-PL" smtClean="0"/>
              <a:pPr>
                <a:defRPr/>
              </a:pPr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69992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smtClean="0"/>
              <a:t>1,2 – JF</a:t>
            </a:r>
          </a:p>
          <a:p>
            <a:r>
              <a:rPr lang="pl-PL" smtClean="0"/>
              <a:t>3,4 - DS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42CFCB-F257-4B1E-A504-EBDF93412124}" type="slidenum">
              <a:rPr lang="pl-PL" smtClean="0"/>
              <a:pPr>
                <a:defRPr/>
              </a:pPr>
              <a:t>2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smtClean="0"/>
              <a:t>1,2 – JF</a:t>
            </a:r>
          </a:p>
          <a:p>
            <a:r>
              <a:rPr lang="pl-PL" smtClean="0"/>
              <a:t>3,4 - DS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42CFCB-F257-4B1E-A504-EBDF93412124}" type="slidenum">
              <a:rPr lang="pl-PL" smtClean="0"/>
              <a:pPr>
                <a:defRPr/>
              </a:pPr>
              <a:t>3</a:t>
            </a:fld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smtClean="0"/>
              <a:t>1,2 – JF</a:t>
            </a:r>
          </a:p>
          <a:p>
            <a:r>
              <a:rPr lang="pl-PL" smtClean="0"/>
              <a:t>3,4 - DS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42CFCB-F257-4B1E-A504-EBDF93412124}" type="slidenum">
              <a:rPr lang="pl-PL" smtClean="0"/>
              <a:pPr>
                <a:defRPr/>
              </a:pPr>
              <a:t>4</a:t>
            </a:fld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smtClean="0"/>
              <a:t>1,2 – JF</a:t>
            </a:r>
          </a:p>
          <a:p>
            <a:r>
              <a:rPr lang="pl-PL" smtClean="0"/>
              <a:t>3,4 - DS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42CFCB-F257-4B1E-A504-EBDF93412124}" type="slidenum">
              <a:rPr lang="pl-PL" smtClean="0"/>
              <a:pPr>
                <a:defRPr/>
              </a:pPr>
              <a:t>5</a:t>
            </a:fld>
            <a:endParaRPr 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smtClean="0"/>
              <a:t>1,2 – JF</a:t>
            </a:r>
          </a:p>
          <a:p>
            <a:r>
              <a:rPr lang="pl-PL" smtClean="0"/>
              <a:t>3,4 - DS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42CFCB-F257-4B1E-A504-EBDF93412124}" type="slidenum">
              <a:rPr lang="pl-PL" smtClean="0"/>
              <a:pPr>
                <a:defRPr/>
              </a:pPr>
              <a:t>6</a:t>
            </a:fld>
            <a:endParaRPr 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smtClean="0"/>
              <a:t>1,2 – JF</a:t>
            </a:r>
          </a:p>
          <a:p>
            <a:r>
              <a:rPr lang="pl-PL" smtClean="0"/>
              <a:t>3,4 - DS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42CFCB-F257-4B1E-A504-EBDF93412124}" type="slidenum">
              <a:rPr lang="pl-PL" smtClean="0"/>
              <a:pPr>
                <a:defRPr/>
              </a:pPr>
              <a:t>7</a:t>
            </a:fld>
            <a:endParaRPr lang="pl-P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smtClean="0"/>
              <a:t>1,2 – JF</a:t>
            </a:r>
          </a:p>
          <a:p>
            <a:r>
              <a:rPr lang="pl-PL" smtClean="0"/>
              <a:t>3,4 - DS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42CFCB-F257-4B1E-A504-EBDF93412124}" type="slidenum">
              <a:rPr lang="pl-PL" smtClean="0"/>
              <a:pPr>
                <a:defRPr/>
              </a:pPr>
              <a:t>8</a:t>
            </a:fld>
            <a:endParaRPr lang="pl-P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smtClean="0"/>
              <a:t>1,2 – JF</a:t>
            </a:r>
          </a:p>
          <a:p>
            <a:r>
              <a:rPr lang="pl-PL" smtClean="0"/>
              <a:t>3,4 - DS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42CFCB-F257-4B1E-A504-EBDF93412124}" type="slidenum">
              <a:rPr lang="pl-PL" smtClean="0"/>
              <a:pPr>
                <a:defRPr/>
              </a:pPr>
              <a:t>9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AFEE4D-0236-4A30-967B-294C1D755FF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AA5A5-93AD-46F4-928E-C1D0584DE60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98889-C086-4D70-8BE0-21AD1009956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FFFF6F-9597-4638-B301-9BCBC7FC0CD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DDA18C-6E00-4021-805E-8E1C24C1790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AA4BA2-57B9-4C84-8B5B-2B9692E7555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C13F7-6C0D-43A4-A0BC-EBBAFB54477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B5106-64E7-43D0-9779-47F88288DE5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CD319C-A30E-4D84-AC27-D86A03577D0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4268E-2907-48F7-9C10-3B35E0D5528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0902B-A03C-425D-B1A0-C363C4CB77E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C43CBF-9B4E-415F-A5B7-B224D0D1779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0" y="2089150"/>
            <a:ext cx="914400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5600" b="1" dirty="0" smtClean="0">
                <a:solidFill>
                  <a:srgbClr val="8F3735"/>
                </a:solidFill>
                <a:latin typeface="Tahoma" pitchFamily="34" charset="0"/>
                <a:cs typeface="Latha" pitchFamily="2"/>
              </a:rPr>
              <a:t>OBRÓCONE WAHADŁO</a:t>
            </a:r>
            <a:endParaRPr lang="pl-PL" sz="5600" b="1" dirty="0">
              <a:solidFill>
                <a:srgbClr val="8F3735"/>
              </a:solidFill>
              <a:latin typeface="Tahoma" pitchFamily="34" charset="0"/>
              <a:cs typeface="Latha" pitchFamily="2"/>
            </a:endParaRPr>
          </a:p>
          <a:p>
            <a:pPr algn="ctr">
              <a:spcBef>
                <a:spcPct val="50000"/>
              </a:spcBef>
            </a:pPr>
            <a:r>
              <a:rPr lang="pl-PL" sz="4000" b="1" dirty="0" smtClean="0">
                <a:solidFill>
                  <a:srgbClr val="8F3735"/>
                </a:solidFill>
                <a:latin typeface="Tahoma" pitchFamily="34" charset="0"/>
                <a:cs typeface="Latha" pitchFamily="2"/>
              </a:rPr>
              <a:t>zmiana osi podziałów politycznych</a:t>
            </a:r>
            <a:endParaRPr lang="pl-PL" sz="4000" b="1" dirty="0">
              <a:solidFill>
                <a:srgbClr val="8F3735"/>
              </a:solidFill>
              <a:latin typeface="Tahoma" pitchFamily="34" charset="0"/>
              <a:cs typeface="Latha" pitchFamily="2"/>
            </a:endParaRPr>
          </a:p>
        </p:txBody>
      </p:sp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4432351" y="5733256"/>
            <a:ext cx="460414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pl-PL" sz="2800" b="1" dirty="0" smtClean="0">
                <a:solidFill>
                  <a:srgbClr val="004E44"/>
                </a:solidFill>
                <a:latin typeface="Tahoma" pitchFamily="34" charset="0"/>
                <a:cs typeface="Latha" pitchFamily="2"/>
              </a:rPr>
              <a:t>Jarosław Flis</a:t>
            </a:r>
            <a:endParaRPr lang="pl-PL" sz="2800" b="1" dirty="0">
              <a:solidFill>
                <a:srgbClr val="004E44"/>
              </a:solidFill>
              <a:latin typeface="Tahoma" pitchFamily="34" charset="0"/>
              <a:cs typeface="Latha" pitchFamily="2"/>
            </a:endParaRPr>
          </a:p>
          <a:p>
            <a:pPr algn="r"/>
            <a:r>
              <a:rPr lang="pl-PL" sz="2800" b="1" dirty="0">
                <a:solidFill>
                  <a:srgbClr val="004E44"/>
                </a:solidFill>
                <a:latin typeface="Tahoma" pitchFamily="34" charset="0"/>
                <a:cs typeface="Latha" pitchFamily="2"/>
              </a:rPr>
              <a:t>Uniwersytet Jagielloński</a:t>
            </a:r>
          </a:p>
        </p:txBody>
      </p:sp>
      <p:sp>
        <p:nvSpPr>
          <p:cNvPr id="6" name="Prostokąt 5"/>
          <p:cNvSpPr/>
          <p:nvPr/>
        </p:nvSpPr>
        <p:spPr>
          <a:xfrm>
            <a:off x="0" y="447928"/>
            <a:ext cx="9144000" cy="532800"/>
          </a:xfrm>
          <a:prstGeom prst="rect">
            <a:avLst/>
          </a:prstGeom>
          <a:solidFill>
            <a:srgbClr val="8F37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1856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rostokąt 35"/>
          <p:cNvSpPr/>
          <p:nvPr/>
        </p:nvSpPr>
        <p:spPr>
          <a:xfrm>
            <a:off x="0" y="447928"/>
            <a:ext cx="9144000" cy="532800"/>
          </a:xfrm>
          <a:prstGeom prst="rect">
            <a:avLst/>
          </a:prstGeom>
          <a:solidFill>
            <a:srgbClr val="8F37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4" name="pole tekstowe 24"/>
          <p:cNvSpPr txBox="1">
            <a:spLocks noChangeArrowheads="1"/>
          </p:cNvSpPr>
          <p:nvPr/>
        </p:nvSpPr>
        <p:spPr bwMode="auto">
          <a:xfrm>
            <a:off x="504000" y="2948751"/>
            <a:ext cx="3024336" cy="1200329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l-PL" b="1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r>
              <a:rPr lang="pl-PL" b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ANARCHIA</a:t>
            </a:r>
          </a:p>
          <a:p>
            <a:pPr algn="ctr"/>
            <a:endParaRPr lang="pl-PL" b="1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5" name="pole tekstowe 24"/>
          <p:cNvSpPr txBox="1">
            <a:spLocks noChangeArrowheads="1"/>
          </p:cNvSpPr>
          <p:nvPr/>
        </p:nvSpPr>
        <p:spPr bwMode="auto">
          <a:xfrm>
            <a:off x="5724128" y="2948751"/>
            <a:ext cx="2952328" cy="1200329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l-PL" b="1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r>
              <a:rPr lang="pl-PL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AUTORYTARYZM</a:t>
            </a:r>
          </a:p>
          <a:p>
            <a:pPr algn="ctr"/>
            <a:endParaRPr lang="pl-PL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5" name="Text Box 2"/>
          <p:cNvSpPr txBox="1">
            <a:spLocks noChangeArrowheads="1"/>
          </p:cNvSpPr>
          <p:nvPr/>
        </p:nvSpPr>
        <p:spPr bwMode="auto">
          <a:xfrm>
            <a:off x="0" y="1196975"/>
            <a:ext cx="9144000" cy="754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4300" b="1" smtClean="0">
                <a:solidFill>
                  <a:srgbClr val="8F3735"/>
                </a:solidFill>
                <a:latin typeface="Tahoma" pitchFamily="34" charset="0"/>
              </a:rPr>
              <a:t>lęki jednookich linoskoczków</a:t>
            </a:r>
            <a:endParaRPr lang="pl-PL" sz="4300" b="1">
              <a:solidFill>
                <a:srgbClr val="8F3735"/>
              </a:solidFill>
              <a:latin typeface="Tahoma" pitchFamily="34" charset="0"/>
            </a:endParaRPr>
          </a:p>
        </p:txBody>
      </p:sp>
      <p:cxnSp>
        <p:nvCxnSpPr>
          <p:cNvPr id="68" name="Łącznik prosty ze strzałką 67"/>
          <p:cNvCxnSpPr/>
          <p:nvPr/>
        </p:nvCxnSpPr>
        <p:spPr>
          <a:xfrm>
            <a:off x="4619034" y="2060848"/>
            <a:ext cx="0" cy="3384376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prstDash val="solid"/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pole tekstowe 24"/>
          <p:cNvSpPr txBox="1">
            <a:spLocks noChangeArrowheads="1"/>
          </p:cNvSpPr>
          <p:nvPr/>
        </p:nvSpPr>
        <p:spPr bwMode="auto">
          <a:xfrm>
            <a:off x="4691042" y="4767535"/>
            <a:ext cx="21852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b="1" smtClean="0">
                <a:solidFill>
                  <a:srgbClr val="004E44"/>
                </a:solidFill>
                <a:latin typeface="Tahoma" pitchFamily="34" charset="0"/>
                <a:cs typeface="Tahoma" pitchFamily="34" charset="0"/>
              </a:rPr>
              <a:t>WSPÓLNOTA</a:t>
            </a:r>
            <a:endParaRPr lang="pl-PL" b="1">
              <a:solidFill>
                <a:srgbClr val="004E44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0" name="pole tekstowe 24"/>
          <p:cNvSpPr txBox="1">
            <a:spLocks noChangeArrowheads="1"/>
          </p:cNvSpPr>
          <p:nvPr/>
        </p:nvSpPr>
        <p:spPr bwMode="auto">
          <a:xfrm>
            <a:off x="2757754" y="4767535"/>
            <a:ext cx="17892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b="1" smtClean="0">
                <a:solidFill>
                  <a:srgbClr val="8F3735"/>
                </a:solidFill>
                <a:latin typeface="Tahoma" pitchFamily="34" charset="0"/>
                <a:cs typeface="Tahoma" pitchFamily="34" charset="0"/>
              </a:rPr>
              <a:t>WOLNOŚĆ</a:t>
            </a:r>
            <a:endParaRPr lang="pl-PL" b="1">
              <a:solidFill>
                <a:srgbClr val="8F3735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" name="pole tekstowe 24"/>
          <p:cNvSpPr txBox="1">
            <a:spLocks noChangeArrowheads="1"/>
          </p:cNvSpPr>
          <p:nvPr/>
        </p:nvSpPr>
        <p:spPr bwMode="auto">
          <a:xfrm>
            <a:off x="4139952" y="5775647"/>
            <a:ext cx="9877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b="1" smtClean="0">
                <a:latin typeface="Tahoma" pitchFamily="34" charset="0"/>
                <a:cs typeface="Tahoma" pitchFamily="34" charset="0"/>
              </a:rPr>
              <a:t>CZAS</a:t>
            </a:r>
            <a:endParaRPr lang="pl-PL" b="1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pole tekstowe 24"/>
          <p:cNvSpPr txBox="1">
            <a:spLocks noChangeArrowheads="1"/>
          </p:cNvSpPr>
          <p:nvPr/>
        </p:nvSpPr>
        <p:spPr bwMode="auto">
          <a:xfrm>
            <a:off x="395536" y="6165304"/>
            <a:ext cx="30620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b="1" dirty="0" smtClean="0">
                <a:solidFill>
                  <a:srgbClr val="8F3735"/>
                </a:solidFill>
                <a:latin typeface="Tahoma" pitchFamily="34" charset="0"/>
                <a:cs typeface="Tahoma" pitchFamily="34" charset="0"/>
              </a:rPr>
              <a:t>będzie coraz lepiej</a:t>
            </a:r>
            <a:endParaRPr lang="pl-PL" b="1" dirty="0">
              <a:solidFill>
                <a:srgbClr val="8F3735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4" name="pole tekstowe 24"/>
          <p:cNvSpPr txBox="1">
            <a:spLocks noChangeArrowheads="1"/>
          </p:cNvSpPr>
          <p:nvPr/>
        </p:nvSpPr>
        <p:spPr bwMode="auto">
          <a:xfrm>
            <a:off x="5652120" y="6135687"/>
            <a:ext cx="35108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b="1" dirty="0" smtClean="0">
                <a:solidFill>
                  <a:srgbClr val="004E44"/>
                </a:solidFill>
                <a:latin typeface="Tahoma" pitchFamily="34" charset="0"/>
                <a:cs typeface="Tahoma" pitchFamily="34" charset="0"/>
              </a:rPr>
              <a:t>nadchodzi apokalipsa</a:t>
            </a:r>
            <a:endParaRPr lang="pl-PL" b="1" dirty="0">
              <a:solidFill>
                <a:srgbClr val="004E44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5" name="pole tekstowe 24"/>
          <p:cNvSpPr txBox="1">
            <a:spLocks noChangeArrowheads="1"/>
          </p:cNvSpPr>
          <p:nvPr/>
        </p:nvSpPr>
        <p:spPr bwMode="auto">
          <a:xfrm>
            <a:off x="3840787" y="6135687"/>
            <a:ext cx="15953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b="1" smtClean="0">
                <a:latin typeface="Tahoma" pitchFamily="34" charset="0"/>
                <a:cs typeface="Tahoma" pitchFamily="34" charset="0"/>
              </a:rPr>
              <a:t>cykliczny</a:t>
            </a:r>
            <a:endParaRPr lang="pl-PL" b="1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178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27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27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5" grpId="0" animBg="1"/>
      <p:bldP spid="69" grpId="0"/>
      <p:bldP spid="70" grpId="0"/>
      <p:bldP spid="12" grpId="0"/>
      <p:bldP spid="13" grpId="0"/>
      <p:bldP spid="1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"/>
          <p:cNvSpPr>
            <a:spLocks noChangeArrowheads="1"/>
          </p:cNvSpPr>
          <p:nvPr/>
        </p:nvSpPr>
        <p:spPr bwMode="auto">
          <a:xfrm>
            <a:off x="179512" y="2057400"/>
            <a:ext cx="2160240" cy="4343400"/>
          </a:xfrm>
          <a:prstGeom prst="rect">
            <a:avLst/>
          </a:prstGeom>
          <a:solidFill>
            <a:srgbClr val="8F3735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l-PL"/>
          </a:p>
        </p:txBody>
      </p:sp>
      <p:sp>
        <p:nvSpPr>
          <p:cNvPr id="36" name="Prostokąt 35"/>
          <p:cNvSpPr/>
          <p:nvPr/>
        </p:nvSpPr>
        <p:spPr>
          <a:xfrm>
            <a:off x="0" y="447928"/>
            <a:ext cx="9144000" cy="532800"/>
          </a:xfrm>
          <a:prstGeom prst="rect">
            <a:avLst/>
          </a:prstGeom>
          <a:solidFill>
            <a:srgbClr val="8F37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" name="Line 10"/>
          <p:cNvSpPr>
            <a:spLocks noChangeShapeType="1"/>
          </p:cNvSpPr>
          <p:nvPr/>
        </p:nvSpPr>
        <p:spPr bwMode="auto">
          <a:xfrm rot="16200000" flipH="1">
            <a:off x="5879220" y="1890820"/>
            <a:ext cx="29562" cy="3641471"/>
          </a:xfrm>
          <a:prstGeom prst="line">
            <a:avLst/>
          </a:prstGeom>
          <a:noFill/>
          <a:ln w="28575">
            <a:solidFill>
              <a:schemeClr val="tx1"/>
            </a:solidFill>
            <a:prstDash val="solid"/>
            <a:round/>
            <a:headEnd type="triangle" w="lg" len="lg"/>
            <a:tailEnd type="triangle" w="lg" len="lg"/>
          </a:ln>
        </p:spPr>
        <p:txBody>
          <a:bodyPr/>
          <a:lstStyle/>
          <a:p>
            <a:endParaRPr lang="pl-PL"/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 rot="16200000">
            <a:off x="6194020" y="3554566"/>
            <a:ext cx="3365024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>
                <a:solidFill>
                  <a:srgbClr val="004E44"/>
                </a:solidFill>
                <a:latin typeface="Tahoma" pitchFamily="34" charset="0"/>
                <a:cs typeface="Tahoma" pitchFamily="34" charset="0"/>
              </a:rPr>
              <a:t>tradycja i wspólnota wartością</a:t>
            </a:r>
          </a:p>
        </p:txBody>
      </p:sp>
      <p:sp>
        <p:nvSpPr>
          <p:cNvPr id="26" name="Text Box 25"/>
          <p:cNvSpPr txBox="1">
            <a:spLocks noChangeArrowheads="1"/>
          </p:cNvSpPr>
          <p:nvPr/>
        </p:nvSpPr>
        <p:spPr bwMode="auto">
          <a:xfrm rot="16200000">
            <a:off x="2249705" y="3516589"/>
            <a:ext cx="330411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solidFill>
                  <a:srgbClr val="8F3735"/>
                </a:solidFill>
                <a:latin typeface="Tahoma" pitchFamily="34" charset="0"/>
                <a:cs typeface="Tahoma" pitchFamily="34" charset="0"/>
              </a:rPr>
              <a:t>tradycja </a:t>
            </a:r>
            <a:r>
              <a:rPr lang="pl-PL" sz="1600" b="1">
                <a:solidFill>
                  <a:srgbClr val="8F3735"/>
                </a:solidFill>
                <a:latin typeface="Tahoma" pitchFamily="34" charset="0"/>
                <a:cs typeface="Tahoma" pitchFamily="34" charset="0"/>
              </a:rPr>
              <a:t>i wspólnota </a:t>
            </a:r>
            <a:r>
              <a:rPr lang="pl-PL" sz="1600" b="1" smtClean="0">
                <a:solidFill>
                  <a:srgbClr val="8F3735"/>
                </a:solidFill>
                <a:latin typeface="Tahoma" pitchFamily="34" charset="0"/>
                <a:cs typeface="Tahoma" pitchFamily="34" charset="0"/>
              </a:rPr>
              <a:t>balastem</a:t>
            </a:r>
            <a:endParaRPr lang="pl-PL" sz="1600" b="1">
              <a:solidFill>
                <a:srgbClr val="8F3735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7" name="Line 9"/>
          <p:cNvSpPr>
            <a:spLocks noChangeShapeType="1"/>
          </p:cNvSpPr>
          <p:nvPr/>
        </p:nvSpPr>
        <p:spPr bwMode="auto">
          <a:xfrm>
            <a:off x="5878208" y="1874180"/>
            <a:ext cx="28225" cy="3675261"/>
          </a:xfrm>
          <a:prstGeom prst="line">
            <a:avLst/>
          </a:prstGeom>
          <a:noFill/>
          <a:ln w="28575">
            <a:solidFill>
              <a:schemeClr val="tx1"/>
            </a:solidFill>
            <a:prstDash val="solid"/>
            <a:round/>
            <a:headEnd type="triangle" w="lg" len="lg"/>
            <a:tailEnd type="triangle" w="lg" len="lg"/>
          </a:ln>
        </p:spPr>
        <p:txBody>
          <a:bodyPr/>
          <a:lstStyle/>
          <a:p>
            <a:endParaRPr lang="pl-PL"/>
          </a:p>
        </p:txBody>
      </p:sp>
      <p:sp>
        <p:nvSpPr>
          <p:cNvPr id="28" name="Text Box 22"/>
          <p:cNvSpPr txBox="1">
            <a:spLocks noChangeArrowheads="1"/>
          </p:cNvSpPr>
          <p:nvPr/>
        </p:nvSpPr>
        <p:spPr bwMode="auto">
          <a:xfrm>
            <a:off x="4097431" y="5505855"/>
            <a:ext cx="3642344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solidFill>
                  <a:srgbClr val="8F3735"/>
                </a:solidFill>
                <a:latin typeface="Tahoma" pitchFamily="34" charset="0"/>
                <a:cs typeface="Tahoma" pitchFamily="34" charset="0"/>
              </a:rPr>
              <a:t>rynek problemem – rząd nadzieją</a:t>
            </a:r>
            <a:endParaRPr lang="pl-PL" sz="1600" b="1">
              <a:solidFill>
                <a:srgbClr val="8F3735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9" name="Text Box 23"/>
          <p:cNvSpPr txBox="1">
            <a:spLocks noChangeArrowheads="1"/>
          </p:cNvSpPr>
          <p:nvPr/>
        </p:nvSpPr>
        <p:spPr bwMode="auto">
          <a:xfrm>
            <a:off x="4062197" y="1548613"/>
            <a:ext cx="3642344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solidFill>
                  <a:srgbClr val="004E44"/>
                </a:solidFill>
                <a:latin typeface="Tahoma" pitchFamily="34" charset="0"/>
                <a:cs typeface="Tahoma" pitchFamily="34" charset="0"/>
              </a:rPr>
              <a:t>rynek nadzieją – rząd problemem</a:t>
            </a:r>
            <a:endParaRPr lang="pl-PL" sz="1600" b="1">
              <a:solidFill>
                <a:srgbClr val="004E44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4057059" y="1873609"/>
            <a:ext cx="3657083" cy="3675901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65" name="Text Box 2"/>
          <p:cNvSpPr txBox="1">
            <a:spLocks noChangeArrowheads="1"/>
          </p:cNvSpPr>
          <p:nvPr/>
        </p:nvSpPr>
        <p:spPr bwMode="auto">
          <a:xfrm>
            <a:off x="107504" y="1196975"/>
            <a:ext cx="8856985" cy="754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l-PL" sz="4300" b="1" smtClean="0">
                <a:solidFill>
                  <a:srgbClr val="8F3735"/>
                </a:solidFill>
                <a:latin typeface="Tahoma" pitchFamily="34" charset="0"/>
              </a:rPr>
              <a:t>dwie osie</a:t>
            </a:r>
            <a:endParaRPr lang="pl-PL" sz="4300" b="1">
              <a:solidFill>
                <a:srgbClr val="8F3735"/>
              </a:solidFill>
              <a:latin typeface="Tahoma" pitchFamily="34" charset="0"/>
            </a:endParaRPr>
          </a:p>
        </p:txBody>
      </p:sp>
      <p:pic>
        <p:nvPicPr>
          <p:cNvPr id="59" name="Obraz 58" descr="punk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4316547"/>
            <a:ext cx="192573" cy="192573"/>
          </a:xfrm>
          <a:prstGeom prst="rect">
            <a:avLst/>
          </a:prstGeom>
        </p:spPr>
      </p:pic>
      <p:sp>
        <p:nvSpPr>
          <p:cNvPr id="60" name="Text Box 71"/>
          <p:cNvSpPr txBox="1">
            <a:spLocks noChangeArrowheads="1"/>
          </p:cNvSpPr>
          <p:nvPr/>
        </p:nvSpPr>
        <p:spPr bwMode="auto">
          <a:xfrm>
            <a:off x="466725" y="2946579"/>
            <a:ext cx="140775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solidFill>
                  <a:schemeClr val="bg1"/>
                </a:solidFill>
                <a:latin typeface="Tahoma" pitchFamily="34" charset="0"/>
              </a:rPr>
              <a:t>osie ideowe</a:t>
            </a:r>
            <a:endParaRPr lang="pl-PL" sz="1600" b="1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61" name="Text Box 72"/>
          <p:cNvSpPr txBox="1">
            <a:spLocks noChangeArrowheads="1"/>
          </p:cNvSpPr>
          <p:nvPr/>
        </p:nvSpPr>
        <p:spPr bwMode="auto">
          <a:xfrm>
            <a:off x="466725" y="3378379"/>
            <a:ext cx="144623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latin typeface="Tahoma" pitchFamily="34" charset="0"/>
              </a:rPr>
              <a:t>dwa pakiety</a:t>
            </a:r>
            <a:endParaRPr lang="pl-PL" sz="1600" b="1">
              <a:latin typeface="Tahoma" pitchFamily="34" charset="0"/>
            </a:endParaRPr>
          </a:p>
        </p:txBody>
      </p:sp>
      <p:sp>
        <p:nvSpPr>
          <p:cNvPr id="64" name="Text Box 80"/>
          <p:cNvSpPr txBox="1">
            <a:spLocks noChangeArrowheads="1"/>
          </p:cNvSpPr>
          <p:nvPr/>
        </p:nvSpPr>
        <p:spPr bwMode="auto">
          <a:xfrm>
            <a:off x="466725" y="3811766"/>
            <a:ext cx="148149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latin typeface="Tahoma" pitchFamily="34" charset="0"/>
              </a:rPr>
              <a:t>przesunięcia</a:t>
            </a:r>
            <a:endParaRPr lang="pl-PL" sz="1600" b="1">
              <a:latin typeface="Tahoma" pitchFamily="34" charset="0"/>
            </a:endParaRPr>
          </a:p>
        </p:txBody>
      </p:sp>
      <p:sp>
        <p:nvSpPr>
          <p:cNvPr id="66" name="Text Box 87"/>
          <p:cNvSpPr txBox="1">
            <a:spLocks noChangeArrowheads="1"/>
          </p:cNvSpPr>
          <p:nvPr/>
        </p:nvSpPr>
        <p:spPr bwMode="auto">
          <a:xfrm>
            <a:off x="466725" y="4243566"/>
            <a:ext cx="14221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latin typeface="Tahoma" pitchFamily="34" charset="0"/>
              </a:rPr>
              <a:t>wyjaśnienia</a:t>
            </a:r>
            <a:endParaRPr lang="pl-PL" sz="1600" b="1">
              <a:latin typeface="Tahoma" pitchFamily="34" charset="0"/>
            </a:endParaRPr>
          </a:p>
        </p:txBody>
      </p:sp>
      <p:sp>
        <p:nvSpPr>
          <p:cNvPr id="68" name="Text Box 122"/>
          <p:cNvSpPr txBox="1">
            <a:spLocks noChangeArrowheads="1"/>
          </p:cNvSpPr>
          <p:nvPr/>
        </p:nvSpPr>
        <p:spPr bwMode="auto">
          <a:xfrm>
            <a:off x="468313" y="5970766"/>
            <a:ext cx="123783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latin typeface="Tahoma" pitchFamily="34" charset="0"/>
              </a:rPr>
              <a:t>oswojenie</a:t>
            </a:r>
            <a:endParaRPr lang="pl-PL" sz="1600" b="1">
              <a:latin typeface="Tahoma" pitchFamily="34" charset="0"/>
            </a:endParaRPr>
          </a:p>
        </p:txBody>
      </p:sp>
      <p:pic>
        <p:nvPicPr>
          <p:cNvPr id="70" name="Obraz 69" descr="punk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3450918"/>
            <a:ext cx="192573" cy="192573"/>
          </a:xfrm>
          <a:prstGeom prst="rect">
            <a:avLst/>
          </a:prstGeom>
        </p:spPr>
      </p:pic>
      <p:pic>
        <p:nvPicPr>
          <p:cNvPr id="71" name="Obraz 70" descr="punk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3882891"/>
            <a:ext cx="192573" cy="192573"/>
          </a:xfrm>
          <a:prstGeom prst="rect">
            <a:avLst/>
          </a:prstGeom>
        </p:spPr>
      </p:pic>
      <p:pic>
        <p:nvPicPr>
          <p:cNvPr id="72" name="Obraz 71" descr="punk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3020403"/>
            <a:ext cx="192573" cy="192573"/>
          </a:xfrm>
          <a:prstGeom prst="rect">
            <a:avLst/>
          </a:prstGeom>
        </p:spPr>
      </p:pic>
      <p:pic>
        <p:nvPicPr>
          <p:cNvPr id="73" name="Obraz 72" descr="punk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4747137"/>
            <a:ext cx="192573" cy="192573"/>
          </a:xfrm>
          <a:prstGeom prst="rect">
            <a:avLst/>
          </a:prstGeom>
        </p:spPr>
      </p:pic>
      <p:pic>
        <p:nvPicPr>
          <p:cNvPr id="74" name="Obraz 73" descr="punk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5179260"/>
            <a:ext cx="192573" cy="192573"/>
          </a:xfrm>
          <a:prstGeom prst="rect">
            <a:avLst/>
          </a:prstGeom>
        </p:spPr>
      </p:pic>
      <p:pic>
        <p:nvPicPr>
          <p:cNvPr id="75" name="Obraz 74" descr="punk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5611383"/>
            <a:ext cx="192573" cy="192573"/>
          </a:xfrm>
          <a:prstGeom prst="rect">
            <a:avLst/>
          </a:prstGeom>
        </p:spPr>
      </p:pic>
      <p:pic>
        <p:nvPicPr>
          <p:cNvPr id="76" name="Obraz 75" descr="punk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6043506"/>
            <a:ext cx="192573" cy="192573"/>
          </a:xfrm>
          <a:prstGeom prst="rect">
            <a:avLst/>
          </a:prstGeom>
        </p:spPr>
      </p:pic>
      <p:pic>
        <p:nvPicPr>
          <p:cNvPr id="77" name="Obraz 76" descr="punkt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3528" y="3020403"/>
            <a:ext cx="192573" cy="192573"/>
          </a:xfrm>
          <a:prstGeom prst="rect">
            <a:avLst/>
          </a:prstGeom>
        </p:spPr>
      </p:pic>
      <p:sp>
        <p:nvSpPr>
          <p:cNvPr id="30" name="Text Box 74"/>
          <p:cNvSpPr txBox="1">
            <a:spLocks noChangeArrowheads="1"/>
          </p:cNvSpPr>
          <p:nvPr/>
        </p:nvSpPr>
        <p:spPr bwMode="auto">
          <a:xfrm>
            <a:off x="466725" y="4675366"/>
            <a:ext cx="15376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latin typeface="Tahoma" pitchFamily="34" charset="0"/>
              </a:rPr>
              <a:t>drugi podział</a:t>
            </a:r>
            <a:endParaRPr lang="pl-PL" sz="1600" b="1">
              <a:latin typeface="Tahoma" pitchFamily="34" charset="0"/>
            </a:endParaRPr>
          </a:p>
        </p:txBody>
      </p:sp>
      <p:sp>
        <p:nvSpPr>
          <p:cNvPr id="34" name="Text Box 121"/>
          <p:cNvSpPr txBox="1">
            <a:spLocks noChangeArrowheads="1"/>
          </p:cNvSpPr>
          <p:nvPr/>
        </p:nvSpPr>
        <p:spPr bwMode="auto">
          <a:xfrm>
            <a:off x="466725" y="5538891"/>
            <a:ext cx="126028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latin typeface="Tahoma" pitchFamily="34" charset="0"/>
              </a:rPr>
              <a:t>odwołania</a:t>
            </a:r>
            <a:endParaRPr lang="pl-PL" sz="1600" b="1">
              <a:latin typeface="Tahoma" pitchFamily="34" charset="0"/>
            </a:endParaRPr>
          </a:p>
        </p:txBody>
      </p:sp>
      <p:sp>
        <p:nvSpPr>
          <p:cNvPr id="35" name="Text Box 83"/>
          <p:cNvSpPr txBox="1">
            <a:spLocks noChangeArrowheads="1"/>
          </p:cNvSpPr>
          <p:nvPr/>
        </p:nvSpPr>
        <p:spPr bwMode="auto">
          <a:xfrm>
            <a:off x="251520" y="2124145"/>
            <a:ext cx="136815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1600" b="1" dirty="0" smtClean="0">
                <a:solidFill>
                  <a:schemeClr val="bg1"/>
                </a:solidFill>
                <a:latin typeface="Tahoma" pitchFamily="34" charset="0"/>
              </a:rPr>
              <a:t>obrócone </a:t>
            </a:r>
          </a:p>
          <a:p>
            <a:r>
              <a:rPr lang="pl-PL" sz="1600" b="1" dirty="0" smtClean="0">
                <a:solidFill>
                  <a:schemeClr val="bg1"/>
                </a:solidFill>
                <a:latin typeface="Tahoma" pitchFamily="34" charset="0"/>
              </a:rPr>
              <a:t>wahadło</a:t>
            </a:r>
            <a:endParaRPr lang="pl-PL" sz="1600" b="1" dirty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37" name="Text Box 76"/>
          <p:cNvSpPr txBox="1">
            <a:spLocks noChangeArrowheads="1"/>
          </p:cNvSpPr>
          <p:nvPr/>
        </p:nvSpPr>
        <p:spPr bwMode="auto">
          <a:xfrm>
            <a:off x="466725" y="5107166"/>
            <a:ext cx="108395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dirty="0" smtClean="0">
                <a:latin typeface="Tahoma" pitchFamily="34" charset="0"/>
              </a:rPr>
              <a:t>odczucia</a:t>
            </a:r>
            <a:endParaRPr lang="pl-PL" sz="1600" b="1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27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27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27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27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/>
      <p:bldP spid="26" grpId="0"/>
      <p:bldP spid="27" grpId="0" animBg="1"/>
      <p:bldP spid="28" grpId="0"/>
      <p:bldP spid="29" grpId="0"/>
      <p:bldP spid="3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rostokąt 35"/>
          <p:cNvSpPr/>
          <p:nvPr/>
        </p:nvSpPr>
        <p:spPr>
          <a:xfrm>
            <a:off x="0" y="447928"/>
            <a:ext cx="9144000" cy="532800"/>
          </a:xfrm>
          <a:prstGeom prst="rect">
            <a:avLst/>
          </a:prstGeom>
          <a:solidFill>
            <a:srgbClr val="8F37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33" name="Łącznik prosty ze strzałką 32"/>
          <p:cNvCxnSpPr/>
          <p:nvPr/>
        </p:nvCxnSpPr>
        <p:spPr>
          <a:xfrm rot="2700000" flipV="1">
            <a:off x="4025243" y="1854958"/>
            <a:ext cx="3681276" cy="3681276"/>
          </a:xfrm>
          <a:prstGeom prst="straightConnector1">
            <a:avLst/>
          </a:prstGeom>
          <a:ln w="5715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pole tekstowe 24"/>
          <p:cNvSpPr txBox="1">
            <a:spLocks noChangeArrowheads="1"/>
          </p:cNvSpPr>
          <p:nvPr/>
        </p:nvSpPr>
        <p:spPr bwMode="auto">
          <a:xfrm rot="16200000">
            <a:off x="2143517" y="3461562"/>
            <a:ext cx="1430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b="1" smtClean="0">
                <a:solidFill>
                  <a:srgbClr val="8F3735"/>
                </a:solidFill>
                <a:latin typeface="Tahoma" pitchFamily="34" charset="0"/>
                <a:cs typeface="Tahoma" pitchFamily="34" charset="0"/>
              </a:rPr>
              <a:t>LEWICA</a:t>
            </a:r>
            <a:endParaRPr lang="pl-PL" b="1">
              <a:solidFill>
                <a:srgbClr val="8F3735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5" name="pole tekstowe 24"/>
          <p:cNvSpPr txBox="1">
            <a:spLocks noChangeArrowheads="1"/>
          </p:cNvSpPr>
          <p:nvPr/>
        </p:nvSpPr>
        <p:spPr bwMode="auto">
          <a:xfrm rot="5400000">
            <a:off x="8027919" y="3470926"/>
            <a:ext cx="16995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b="1" smtClean="0">
                <a:solidFill>
                  <a:srgbClr val="004E44"/>
                </a:solidFill>
                <a:latin typeface="Tahoma" pitchFamily="34" charset="0"/>
                <a:cs typeface="Tahoma" pitchFamily="34" charset="0"/>
              </a:rPr>
              <a:t>PRAWICA</a:t>
            </a:r>
            <a:endParaRPr lang="pl-PL" b="1">
              <a:solidFill>
                <a:srgbClr val="004E44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5" name="Text Box 2"/>
          <p:cNvSpPr txBox="1">
            <a:spLocks noChangeArrowheads="1"/>
          </p:cNvSpPr>
          <p:nvPr/>
        </p:nvSpPr>
        <p:spPr bwMode="auto">
          <a:xfrm>
            <a:off x="107504" y="1196975"/>
            <a:ext cx="8856985" cy="754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l-PL" sz="4300" b="1" smtClean="0">
                <a:solidFill>
                  <a:srgbClr val="8F3735"/>
                </a:solidFill>
                <a:latin typeface="Tahoma" pitchFamily="34" charset="0"/>
              </a:rPr>
              <a:t>przekątna</a:t>
            </a:r>
            <a:endParaRPr lang="pl-PL" sz="4300" b="1">
              <a:solidFill>
                <a:srgbClr val="8F3735"/>
              </a:solidFill>
              <a:latin typeface="Tahoma" pitchFamily="34" charset="0"/>
            </a:endParaRPr>
          </a:p>
        </p:txBody>
      </p:sp>
      <p:grpSp>
        <p:nvGrpSpPr>
          <p:cNvPr id="66" name="Grupa 65"/>
          <p:cNvGrpSpPr/>
          <p:nvPr/>
        </p:nvGrpSpPr>
        <p:grpSpPr>
          <a:xfrm rot="2700000">
            <a:off x="3732483" y="1548613"/>
            <a:ext cx="4313326" cy="4295796"/>
            <a:chOff x="3732483" y="1548613"/>
            <a:chExt cx="4313326" cy="4295796"/>
          </a:xfrm>
        </p:grpSpPr>
        <p:sp>
          <p:nvSpPr>
            <p:cNvPr id="53" name="Line 10"/>
            <p:cNvSpPr>
              <a:spLocks noChangeShapeType="1"/>
            </p:cNvSpPr>
            <p:nvPr/>
          </p:nvSpPr>
          <p:spPr bwMode="auto">
            <a:xfrm rot="16200000" flipH="1">
              <a:off x="5879220" y="1890820"/>
              <a:ext cx="29562" cy="364147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olid"/>
              <a:round/>
              <a:headEnd type="triangle" w="lg" len="lg"/>
              <a:tailEnd type="triangle" w="lg" len="lg"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59" name="Text Box 24"/>
            <p:cNvSpPr txBox="1">
              <a:spLocks noChangeArrowheads="1"/>
            </p:cNvSpPr>
            <p:nvPr/>
          </p:nvSpPr>
          <p:spPr bwMode="auto">
            <a:xfrm rot="16200000">
              <a:off x="6194020" y="3554566"/>
              <a:ext cx="3365024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l-PL" sz="1600" b="1">
                  <a:solidFill>
                    <a:srgbClr val="004E44"/>
                  </a:solidFill>
                  <a:latin typeface="Tahoma" pitchFamily="34" charset="0"/>
                  <a:cs typeface="Tahoma" pitchFamily="34" charset="0"/>
                </a:rPr>
                <a:t>tradycja i wspólnota wartością</a:t>
              </a:r>
            </a:p>
          </p:txBody>
        </p:sp>
        <p:sp>
          <p:nvSpPr>
            <p:cNvPr id="60" name="Text Box 25"/>
            <p:cNvSpPr txBox="1">
              <a:spLocks noChangeArrowheads="1"/>
            </p:cNvSpPr>
            <p:nvPr/>
          </p:nvSpPr>
          <p:spPr bwMode="auto">
            <a:xfrm rot="16200000">
              <a:off x="2249705" y="3516589"/>
              <a:ext cx="330411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l-PL" sz="1600" b="1" smtClean="0">
                  <a:solidFill>
                    <a:srgbClr val="8F3735"/>
                  </a:solidFill>
                  <a:latin typeface="Tahoma" pitchFamily="34" charset="0"/>
                  <a:cs typeface="Tahoma" pitchFamily="34" charset="0"/>
                </a:rPr>
                <a:t>tradycja </a:t>
              </a:r>
              <a:r>
                <a:rPr lang="pl-PL" sz="1600" b="1">
                  <a:solidFill>
                    <a:srgbClr val="8F3735"/>
                  </a:solidFill>
                  <a:latin typeface="Tahoma" pitchFamily="34" charset="0"/>
                  <a:cs typeface="Tahoma" pitchFamily="34" charset="0"/>
                </a:rPr>
                <a:t>i wspólnota </a:t>
              </a:r>
              <a:r>
                <a:rPr lang="pl-PL" sz="1600" b="1" smtClean="0">
                  <a:solidFill>
                    <a:srgbClr val="8F3735"/>
                  </a:solidFill>
                  <a:latin typeface="Tahoma" pitchFamily="34" charset="0"/>
                  <a:cs typeface="Tahoma" pitchFamily="34" charset="0"/>
                </a:rPr>
                <a:t>balastem</a:t>
              </a:r>
              <a:endParaRPr lang="pl-PL" sz="1600" b="1">
                <a:solidFill>
                  <a:srgbClr val="8F3735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1" name="Line 9"/>
            <p:cNvSpPr>
              <a:spLocks noChangeShapeType="1"/>
            </p:cNvSpPr>
            <p:nvPr/>
          </p:nvSpPr>
          <p:spPr bwMode="auto">
            <a:xfrm>
              <a:off x="5878208" y="1874180"/>
              <a:ext cx="28225" cy="367526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olid"/>
              <a:round/>
              <a:headEnd type="triangle" w="lg" len="lg"/>
              <a:tailEnd type="triangle" w="lg" len="lg"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2" name="Text Box 22"/>
            <p:cNvSpPr txBox="1">
              <a:spLocks noChangeArrowheads="1"/>
            </p:cNvSpPr>
            <p:nvPr/>
          </p:nvSpPr>
          <p:spPr bwMode="auto">
            <a:xfrm>
              <a:off x="4097431" y="5505855"/>
              <a:ext cx="3642344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l-PL" sz="1600" b="1" smtClean="0">
                  <a:solidFill>
                    <a:srgbClr val="8F3735"/>
                  </a:solidFill>
                  <a:latin typeface="Tahoma" pitchFamily="34" charset="0"/>
                  <a:cs typeface="Tahoma" pitchFamily="34" charset="0"/>
                </a:rPr>
                <a:t>rynek problemem – rząd nadzieją</a:t>
              </a:r>
              <a:endParaRPr lang="pl-PL" sz="1600" b="1">
                <a:solidFill>
                  <a:srgbClr val="8F3735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3" name="Text Box 23"/>
            <p:cNvSpPr txBox="1">
              <a:spLocks noChangeArrowheads="1"/>
            </p:cNvSpPr>
            <p:nvPr/>
          </p:nvSpPr>
          <p:spPr bwMode="auto">
            <a:xfrm>
              <a:off x="4062197" y="1548613"/>
              <a:ext cx="3642344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l-PL" sz="1600" b="1" smtClean="0">
                  <a:solidFill>
                    <a:srgbClr val="004E44"/>
                  </a:solidFill>
                  <a:latin typeface="Tahoma" pitchFamily="34" charset="0"/>
                  <a:cs typeface="Tahoma" pitchFamily="34" charset="0"/>
                </a:rPr>
                <a:t>rynek nadzieją – rząd problemem</a:t>
              </a:r>
              <a:endParaRPr lang="pl-PL" sz="1600" b="1">
                <a:solidFill>
                  <a:srgbClr val="004E44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4" name="Rectangle 2"/>
            <p:cNvSpPr>
              <a:spLocks noChangeArrowheads="1"/>
            </p:cNvSpPr>
            <p:nvPr/>
          </p:nvSpPr>
          <p:spPr bwMode="auto">
            <a:xfrm>
              <a:off x="4057059" y="1873609"/>
              <a:ext cx="3657083" cy="367590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>
                <a:latin typeface="Calibri" pitchFamily="34" charset="0"/>
              </a:endParaRPr>
            </a:p>
          </p:txBody>
        </p:sp>
      </p:grpSp>
      <p:sp>
        <p:nvSpPr>
          <p:cNvPr id="47" name="Rectangle 3"/>
          <p:cNvSpPr>
            <a:spLocks noChangeArrowheads="1"/>
          </p:cNvSpPr>
          <p:nvPr/>
        </p:nvSpPr>
        <p:spPr bwMode="auto">
          <a:xfrm>
            <a:off x="179512" y="2057400"/>
            <a:ext cx="2160240" cy="4343400"/>
          </a:xfrm>
          <a:prstGeom prst="rect">
            <a:avLst/>
          </a:prstGeom>
          <a:solidFill>
            <a:srgbClr val="8F3735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l-PL"/>
          </a:p>
        </p:txBody>
      </p:sp>
      <p:pic>
        <p:nvPicPr>
          <p:cNvPr id="48" name="Obraz 47" descr="punk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4294912"/>
            <a:ext cx="192573" cy="192573"/>
          </a:xfrm>
          <a:prstGeom prst="rect">
            <a:avLst/>
          </a:prstGeom>
        </p:spPr>
      </p:pic>
      <p:sp>
        <p:nvSpPr>
          <p:cNvPr id="49" name="Text Box 71"/>
          <p:cNvSpPr txBox="1">
            <a:spLocks noChangeArrowheads="1"/>
          </p:cNvSpPr>
          <p:nvPr/>
        </p:nvSpPr>
        <p:spPr bwMode="auto">
          <a:xfrm>
            <a:off x="466725" y="2924944"/>
            <a:ext cx="140775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latin typeface="Tahoma" pitchFamily="34" charset="0"/>
              </a:rPr>
              <a:t>osie ideowe</a:t>
            </a:r>
            <a:endParaRPr lang="pl-PL" sz="1600" b="1">
              <a:latin typeface="Tahoma" pitchFamily="34" charset="0"/>
            </a:endParaRPr>
          </a:p>
        </p:txBody>
      </p:sp>
      <p:sp>
        <p:nvSpPr>
          <p:cNvPr id="50" name="Text Box 72"/>
          <p:cNvSpPr txBox="1">
            <a:spLocks noChangeArrowheads="1"/>
          </p:cNvSpPr>
          <p:nvPr/>
        </p:nvSpPr>
        <p:spPr bwMode="auto">
          <a:xfrm>
            <a:off x="466725" y="3356744"/>
            <a:ext cx="144623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solidFill>
                  <a:schemeClr val="bg1"/>
                </a:solidFill>
                <a:latin typeface="Tahoma" pitchFamily="34" charset="0"/>
              </a:rPr>
              <a:t>dwa pakiety</a:t>
            </a:r>
            <a:endParaRPr lang="pl-PL" sz="1600" b="1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51" name="Text Box 80"/>
          <p:cNvSpPr txBox="1">
            <a:spLocks noChangeArrowheads="1"/>
          </p:cNvSpPr>
          <p:nvPr/>
        </p:nvSpPr>
        <p:spPr bwMode="auto">
          <a:xfrm>
            <a:off x="466725" y="3790131"/>
            <a:ext cx="148149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latin typeface="Tahoma" pitchFamily="34" charset="0"/>
              </a:rPr>
              <a:t>przesunięcia</a:t>
            </a:r>
            <a:endParaRPr lang="pl-PL" sz="1600" b="1">
              <a:latin typeface="Tahoma" pitchFamily="34" charset="0"/>
            </a:endParaRPr>
          </a:p>
        </p:txBody>
      </p:sp>
      <p:sp>
        <p:nvSpPr>
          <p:cNvPr id="52" name="Text Box 87"/>
          <p:cNvSpPr txBox="1">
            <a:spLocks noChangeArrowheads="1"/>
          </p:cNvSpPr>
          <p:nvPr/>
        </p:nvSpPr>
        <p:spPr bwMode="auto">
          <a:xfrm>
            <a:off x="466725" y="4221931"/>
            <a:ext cx="14221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latin typeface="Tahoma" pitchFamily="34" charset="0"/>
              </a:rPr>
              <a:t>wyjaśnienia</a:t>
            </a:r>
            <a:endParaRPr lang="pl-PL" sz="1600" b="1">
              <a:latin typeface="Tahoma" pitchFamily="34" charset="0"/>
            </a:endParaRPr>
          </a:p>
        </p:txBody>
      </p:sp>
      <p:sp>
        <p:nvSpPr>
          <p:cNvPr id="56" name="Text Box 122"/>
          <p:cNvSpPr txBox="1">
            <a:spLocks noChangeArrowheads="1"/>
          </p:cNvSpPr>
          <p:nvPr/>
        </p:nvSpPr>
        <p:spPr bwMode="auto">
          <a:xfrm>
            <a:off x="468313" y="5949131"/>
            <a:ext cx="123783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latin typeface="Tahoma" pitchFamily="34" charset="0"/>
              </a:rPr>
              <a:t>oswojenie</a:t>
            </a:r>
            <a:endParaRPr lang="pl-PL" sz="1600" b="1">
              <a:latin typeface="Tahoma" pitchFamily="34" charset="0"/>
            </a:endParaRPr>
          </a:p>
        </p:txBody>
      </p:sp>
      <p:pic>
        <p:nvPicPr>
          <p:cNvPr id="57" name="Obraz 56" descr="punk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3429283"/>
            <a:ext cx="192573" cy="192573"/>
          </a:xfrm>
          <a:prstGeom prst="rect">
            <a:avLst/>
          </a:prstGeom>
        </p:spPr>
      </p:pic>
      <p:pic>
        <p:nvPicPr>
          <p:cNvPr id="58" name="Obraz 57" descr="punk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3861256"/>
            <a:ext cx="192573" cy="192573"/>
          </a:xfrm>
          <a:prstGeom prst="rect">
            <a:avLst/>
          </a:prstGeom>
        </p:spPr>
      </p:pic>
      <p:pic>
        <p:nvPicPr>
          <p:cNvPr id="71" name="Obraz 70" descr="punk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2998768"/>
            <a:ext cx="192573" cy="192573"/>
          </a:xfrm>
          <a:prstGeom prst="rect">
            <a:avLst/>
          </a:prstGeom>
        </p:spPr>
      </p:pic>
      <p:pic>
        <p:nvPicPr>
          <p:cNvPr id="72" name="Obraz 71" descr="punk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4725502"/>
            <a:ext cx="192573" cy="192573"/>
          </a:xfrm>
          <a:prstGeom prst="rect">
            <a:avLst/>
          </a:prstGeom>
        </p:spPr>
      </p:pic>
      <p:pic>
        <p:nvPicPr>
          <p:cNvPr id="75" name="Obraz 74" descr="punk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5157625"/>
            <a:ext cx="192573" cy="192573"/>
          </a:xfrm>
          <a:prstGeom prst="rect">
            <a:avLst/>
          </a:prstGeom>
        </p:spPr>
      </p:pic>
      <p:pic>
        <p:nvPicPr>
          <p:cNvPr id="77" name="Obraz 76" descr="punk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5589748"/>
            <a:ext cx="192573" cy="192573"/>
          </a:xfrm>
          <a:prstGeom prst="rect">
            <a:avLst/>
          </a:prstGeom>
        </p:spPr>
      </p:pic>
      <p:pic>
        <p:nvPicPr>
          <p:cNvPr id="86" name="Obraz 85" descr="punk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6021871"/>
            <a:ext cx="192573" cy="192573"/>
          </a:xfrm>
          <a:prstGeom prst="rect">
            <a:avLst/>
          </a:prstGeom>
        </p:spPr>
      </p:pic>
      <p:pic>
        <p:nvPicPr>
          <p:cNvPr id="87" name="Obraz 86" descr="punkt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3528" y="3430816"/>
            <a:ext cx="192573" cy="192573"/>
          </a:xfrm>
          <a:prstGeom prst="rect">
            <a:avLst/>
          </a:prstGeom>
        </p:spPr>
      </p:pic>
      <p:sp>
        <p:nvSpPr>
          <p:cNvPr id="88" name="Text Box 74"/>
          <p:cNvSpPr txBox="1">
            <a:spLocks noChangeArrowheads="1"/>
          </p:cNvSpPr>
          <p:nvPr/>
        </p:nvSpPr>
        <p:spPr bwMode="auto">
          <a:xfrm>
            <a:off x="466725" y="4653731"/>
            <a:ext cx="15376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latin typeface="Tahoma" pitchFamily="34" charset="0"/>
              </a:rPr>
              <a:t>drugi podział</a:t>
            </a:r>
            <a:endParaRPr lang="pl-PL" sz="1600" b="1">
              <a:latin typeface="Tahoma" pitchFamily="34" charset="0"/>
            </a:endParaRPr>
          </a:p>
        </p:txBody>
      </p:sp>
      <p:sp>
        <p:nvSpPr>
          <p:cNvPr id="90" name="Text Box 121"/>
          <p:cNvSpPr txBox="1">
            <a:spLocks noChangeArrowheads="1"/>
          </p:cNvSpPr>
          <p:nvPr/>
        </p:nvSpPr>
        <p:spPr bwMode="auto">
          <a:xfrm>
            <a:off x="466725" y="5517256"/>
            <a:ext cx="126028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latin typeface="Tahoma" pitchFamily="34" charset="0"/>
              </a:rPr>
              <a:t>odwołania</a:t>
            </a:r>
            <a:endParaRPr lang="pl-PL" sz="1600" b="1">
              <a:latin typeface="Tahoma" pitchFamily="34" charset="0"/>
            </a:endParaRPr>
          </a:p>
        </p:txBody>
      </p:sp>
      <p:sp>
        <p:nvSpPr>
          <p:cNvPr id="44" name="Text Box 76"/>
          <p:cNvSpPr txBox="1">
            <a:spLocks noChangeArrowheads="1"/>
          </p:cNvSpPr>
          <p:nvPr/>
        </p:nvSpPr>
        <p:spPr bwMode="auto">
          <a:xfrm>
            <a:off x="466725" y="5107166"/>
            <a:ext cx="108395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dirty="0" smtClean="0">
                <a:latin typeface="Tahoma" pitchFamily="34" charset="0"/>
              </a:rPr>
              <a:t>odczucia</a:t>
            </a:r>
            <a:endParaRPr lang="pl-PL" sz="1600" b="1" dirty="0">
              <a:latin typeface="Tahoma" pitchFamily="34" charset="0"/>
            </a:endParaRPr>
          </a:p>
        </p:txBody>
      </p:sp>
      <p:sp>
        <p:nvSpPr>
          <p:cNvPr id="45" name="Text Box 83"/>
          <p:cNvSpPr txBox="1">
            <a:spLocks noChangeArrowheads="1"/>
          </p:cNvSpPr>
          <p:nvPr/>
        </p:nvSpPr>
        <p:spPr bwMode="auto">
          <a:xfrm>
            <a:off x="251520" y="2124145"/>
            <a:ext cx="136815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1600" b="1" dirty="0" smtClean="0">
                <a:solidFill>
                  <a:schemeClr val="bg1"/>
                </a:solidFill>
                <a:latin typeface="Tahoma" pitchFamily="34" charset="0"/>
              </a:rPr>
              <a:t>obrócone </a:t>
            </a:r>
          </a:p>
          <a:p>
            <a:r>
              <a:rPr lang="pl-PL" sz="1600" b="1" dirty="0" smtClean="0">
                <a:solidFill>
                  <a:schemeClr val="bg1"/>
                </a:solidFill>
                <a:latin typeface="Tahoma" pitchFamily="34" charset="0"/>
              </a:rPr>
              <a:t>wahadło</a:t>
            </a:r>
            <a:endParaRPr lang="pl-PL" sz="1600" b="1" dirty="0">
              <a:solidFill>
                <a:schemeClr val="bg1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27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27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rostokąt 35"/>
          <p:cNvSpPr/>
          <p:nvPr/>
        </p:nvSpPr>
        <p:spPr>
          <a:xfrm>
            <a:off x="0" y="447928"/>
            <a:ext cx="9144000" cy="532800"/>
          </a:xfrm>
          <a:prstGeom prst="rect">
            <a:avLst/>
          </a:prstGeom>
          <a:solidFill>
            <a:srgbClr val="8F37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33" name="Łącznik prosty ze strzałką 32"/>
          <p:cNvCxnSpPr/>
          <p:nvPr/>
        </p:nvCxnSpPr>
        <p:spPr>
          <a:xfrm rot="2700000" flipV="1">
            <a:off x="4025243" y="1854958"/>
            <a:ext cx="3681276" cy="3681276"/>
          </a:xfrm>
          <a:prstGeom prst="straightConnector1">
            <a:avLst/>
          </a:prstGeom>
          <a:ln w="5715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pole tekstowe 24"/>
          <p:cNvSpPr txBox="1">
            <a:spLocks noChangeArrowheads="1"/>
          </p:cNvSpPr>
          <p:nvPr/>
        </p:nvSpPr>
        <p:spPr bwMode="auto">
          <a:xfrm rot="16200000">
            <a:off x="2143517" y="3461562"/>
            <a:ext cx="1430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b="1" smtClean="0">
                <a:solidFill>
                  <a:srgbClr val="8F3735"/>
                </a:solidFill>
                <a:latin typeface="Tahoma" pitchFamily="34" charset="0"/>
                <a:cs typeface="Tahoma" pitchFamily="34" charset="0"/>
              </a:rPr>
              <a:t>LEWICA</a:t>
            </a:r>
            <a:endParaRPr lang="pl-PL" b="1">
              <a:solidFill>
                <a:srgbClr val="8F3735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5" name="pole tekstowe 24"/>
          <p:cNvSpPr txBox="1">
            <a:spLocks noChangeArrowheads="1"/>
          </p:cNvSpPr>
          <p:nvPr/>
        </p:nvSpPr>
        <p:spPr bwMode="auto">
          <a:xfrm rot="5400000">
            <a:off x="8027919" y="3470926"/>
            <a:ext cx="16995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b="1" smtClean="0">
                <a:solidFill>
                  <a:srgbClr val="004E44"/>
                </a:solidFill>
                <a:latin typeface="Tahoma" pitchFamily="34" charset="0"/>
                <a:cs typeface="Tahoma" pitchFamily="34" charset="0"/>
              </a:rPr>
              <a:t>PRAWICA</a:t>
            </a:r>
            <a:endParaRPr lang="pl-PL" b="1">
              <a:solidFill>
                <a:srgbClr val="004E44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5" name="Text Box 2"/>
          <p:cNvSpPr txBox="1">
            <a:spLocks noChangeArrowheads="1"/>
          </p:cNvSpPr>
          <p:nvPr/>
        </p:nvSpPr>
        <p:spPr bwMode="auto">
          <a:xfrm>
            <a:off x="107504" y="1196975"/>
            <a:ext cx="8856985" cy="754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l-PL" sz="4300" b="1" dirty="0" smtClean="0">
                <a:solidFill>
                  <a:srgbClr val="8F3735"/>
                </a:solidFill>
                <a:latin typeface="Tahoma" pitchFamily="34" charset="0"/>
              </a:rPr>
              <a:t>pokręcenie</a:t>
            </a:r>
            <a:endParaRPr lang="pl-PL" sz="4300" b="1" dirty="0">
              <a:solidFill>
                <a:srgbClr val="8F3735"/>
              </a:solidFill>
              <a:latin typeface="Tahoma" pitchFamily="34" charset="0"/>
            </a:endParaRPr>
          </a:p>
        </p:txBody>
      </p:sp>
      <p:grpSp>
        <p:nvGrpSpPr>
          <p:cNvPr id="2" name="Grupa 65"/>
          <p:cNvGrpSpPr/>
          <p:nvPr/>
        </p:nvGrpSpPr>
        <p:grpSpPr>
          <a:xfrm rot="2700000">
            <a:off x="3732483" y="1548613"/>
            <a:ext cx="4313326" cy="4295796"/>
            <a:chOff x="3732483" y="1548613"/>
            <a:chExt cx="4313326" cy="4295796"/>
          </a:xfrm>
        </p:grpSpPr>
        <p:sp>
          <p:nvSpPr>
            <p:cNvPr id="53" name="Line 10"/>
            <p:cNvSpPr>
              <a:spLocks noChangeShapeType="1"/>
            </p:cNvSpPr>
            <p:nvPr/>
          </p:nvSpPr>
          <p:spPr bwMode="auto">
            <a:xfrm rot="16200000" flipH="1">
              <a:off x="5879220" y="1890820"/>
              <a:ext cx="29562" cy="364147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olid"/>
              <a:round/>
              <a:headEnd type="triangle" w="lg" len="lg"/>
              <a:tailEnd type="triangle" w="lg" len="lg"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59" name="Text Box 24"/>
            <p:cNvSpPr txBox="1">
              <a:spLocks noChangeArrowheads="1"/>
            </p:cNvSpPr>
            <p:nvPr/>
          </p:nvSpPr>
          <p:spPr bwMode="auto">
            <a:xfrm rot="16200000">
              <a:off x="6194020" y="3554566"/>
              <a:ext cx="3365024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l-PL" sz="1600" b="1">
                  <a:solidFill>
                    <a:srgbClr val="004E44"/>
                  </a:solidFill>
                  <a:latin typeface="Tahoma" pitchFamily="34" charset="0"/>
                  <a:cs typeface="Tahoma" pitchFamily="34" charset="0"/>
                </a:rPr>
                <a:t>tradycja i wspólnota wartością</a:t>
              </a:r>
            </a:p>
          </p:txBody>
        </p:sp>
        <p:sp>
          <p:nvSpPr>
            <p:cNvPr id="60" name="Text Box 25"/>
            <p:cNvSpPr txBox="1">
              <a:spLocks noChangeArrowheads="1"/>
            </p:cNvSpPr>
            <p:nvPr/>
          </p:nvSpPr>
          <p:spPr bwMode="auto">
            <a:xfrm rot="16200000">
              <a:off x="2249705" y="3516589"/>
              <a:ext cx="330411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l-PL" sz="1600" b="1" smtClean="0">
                  <a:solidFill>
                    <a:srgbClr val="8F3735"/>
                  </a:solidFill>
                  <a:latin typeface="Tahoma" pitchFamily="34" charset="0"/>
                  <a:cs typeface="Tahoma" pitchFamily="34" charset="0"/>
                </a:rPr>
                <a:t>tradycja </a:t>
              </a:r>
              <a:r>
                <a:rPr lang="pl-PL" sz="1600" b="1">
                  <a:solidFill>
                    <a:srgbClr val="8F3735"/>
                  </a:solidFill>
                  <a:latin typeface="Tahoma" pitchFamily="34" charset="0"/>
                  <a:cs typeface="Tahoma" pitchFamily="34" charset="0"/>
                </a:rPr>
                <a:t>i wspólnota </a:t>
              </a:r>
              <a:r>
                <a:rPr lang="pl-PL" sz="1600" b="1" smtClean="0">
                  <a:solidFill>
                    <a:srgbClr val="8F3735"/>
                  </a:solidFill>
                  <a:latin typeface="Tahoma" pitchFamily="34" charset="0"/>
                  <a:cs typeface="Tahoma" pitchFamily="34" charset="0"/>
                </a:rPr>
                <a:t>balastem</a:t>
              </a:r>
              <a:endParaRPr lang="pl-PL" sz="1600" b="1">
                <a:solidFill>
                  <a:srgbClr val="8F3735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1" name="Line 9"/>
            <p:cNvSpPr>
              <a:spLocks noChangeShapeType="1"/>
            </p:cNvSpPr>
            <p:nvPr/>
          </p:nvSpPr>
          <p:spPr bwMode="auto">
            <a:xfrm>
              <a:off x="5878208" y="1874180"/>
              <a:ext cx="28225" cy="367526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olid"/>
              <a:round/>
              <a:headEnd type="triangle" w="lg" len="lg"/>
              <a:tailEnd type="triangle" w="lg" len="lg"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2" name="Text Box 22"/>
            <p:cNvSpPr txBox="1">
              <a:spLocks noChangeArrowheads="1"/>
            </p:cNvSpPr>
            <p:nvPr/>
          </p:nvSpPr>
          <p:spPr bwMode="auto">
            <a:xfrm>
              <a:off x="4097431" y="5505855"/>
              <a:ext cx="3642344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l-PL" sz="1600" b="1" smtClean="0">
                  <a:solidFill>
                    <a:srgbClr val="8F3735"/>
                  </a:solidFill>
                  <a:latin typeface="Tahoma" pitchFamily="34" charset="0"/>
                  <a:cs typeface="Tahoma" pitchFamily="34" charset="0"/>
                </a:rPr>
                <a:t>rynek problemem – rząd nadzieją</a:t>
              </a:r>
              <a:endParaRPr lang="pl-PL" sz="1600" b="1">
                <a:solidFill>
                  <a:srgbClr val="8F3735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3" name="Text Box 23"/>
            <p:cNvSpPr txBox="1">
              <a:spLocks noChangeArrowheads="1"/>
            </p:cNvSpPr>
            <p:nvPr/>
          </p:nvSpPr>
          <p:spPr bwMode="auto">
            <a:xfrm>
              <a:off x="4062197" y="1548613"/>
              <a:ext cx="3642344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l-PL" sz="1600" b="1" smtClean="0">
                  <a:solidFill>
                    <a:srgbClr val="004E44"/>
                  </a:solidFill>
                  <a:latin typeface="Tahoma" pitchFamily="34" charset="0"/>
                  <a:cs typeface="Tahoma" pitchFamily="34" charset="0"/>
                </a:rPr>
                <a:t>rynek nadzieją – rząd problemem</a:t>
              </a:r>
              <a:endParaRPr lang="pl-PL" sz="1600" b="1">
                <a:solidFill>
                  <a:srgbClr val="004E44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4" name="Rectangle 2"/>
            <p:cNvSpPr>
              <a:spLocks noChangeArrowheads="1"/>
            </p:cNvSpPr>
            <p:nvPr/>
          </p:nvSpPr>
          <p:spPr bwMode="auto">
            <a:xfrm>
              <a:off x="4057059" y="1873609"/>
              <a:ext cx="3657083" cy="367590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>
                <a:latin typeface="Calibri" pitchFamily="34" charset="0"/>
              </a:endParaRPr>
            </a:p>
          </p:txBody>
        </p:sp>
      </p:grpSp>
      <p:grpSp>
        <p:nvGrpSpPr>
          <p:cNvPr id="34" name="Grupa 33"/>
          <p:cNvGrpSpPr/>
          <p:nvPr/>
        </p:nvGrpSpPr>
        <p:grpSpPr>
          <a:xfrm>
            <a:off x="5148065" y="1663306"/>
            <a:ext cx="1452810" cy="1477662"/>
            <a:chOff x="3851920" y="1052736"/>
            <a:chExt cx="1452810" cy="1477662"/>
          </a:xfrm>
        </p:grpSpPr>
        <p:sp>
          <p:nvSpPr>
            <p:cNvPr id="35" name="Elipsa 34"/>
            <p:cNvSpPr/>
            <p:nvPr/>
          </p:nvSpPr>
          <p:spPr>
            <a:xfrm>
              <a:off x="3851920" y="1052736"/>
              <a:ext cx="1452810" cy="1477662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 b="1"/>
            </a:p>
          </p:txBody>
        </p:sp>
        <p:sp>
          <p:nvSpPr>
            <p:cNvPr id="37" name="pole tekstowe 27"/>
            <p:cNvSpPr txBox="1">
              <a:spLocks noChangeArrowheads="1"/>
            </p:cNvSpPr>
            <p:nvPr/>
          </p:nvSpPr>
          <p:spPr bwMode="auto">
            <a:xfrm>
              <a:off x="3888559" y="1251337"/>
              <a:ext cx="1398140" cy="11695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l-PL" sz="1400" b="1" smtClean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antypartyjny </a:t>
              </a:r>
            </a:p>
            <a:p>
              <a:pPr algn="ctr"/>
              <a:endParaRPr lang="pl-PL" sz="1400" b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  <a:p>
              <a:pPr algn="ctr"/>
              <a:endParaRPr lang="pl-PL" sz="1400" b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  <a:p>
              <a:pPr algn="ctr"/>
              <a:r>
                <a:rPr lang="pl-PL" sz="1400" b="1" smtClean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szary</a:t>
              </a:r>
              <a:endParaRPr lang="pl-PL" sz="1400" b="1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  <a:p>
              <a:pPr algn="ctr"/>
              <a:r>
                <a:rPr lang="pl-PL" sz="1400" b="1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populizm</a:t>
              </a:r>
            </a:p>
          </p:txBody>
        </p:sp>
      </p:grpSp>
      <p:cxnSp>
        <p:nvCxnSpPr>
          <p:cNvPr id="38" name="Łącznik prosty ze strzałką 37"/>
          <p:cNvCxnSpPr>
            <a:stCxn id="64" idx="1"/>
            <a:endCxn id="64" idx="0"/>
          </p:cNvCxnSpPr>
          <p:nvPr/>
        </p:nvCxnSpPr>
        <p:spPr>
          <a:xfrm flipV="1">
            <a:off x="4583024" y="2405018"/>
            <a:ext cx="2592602" cy="6653"/>
          </a:xfrm>
          <a:prstGeom prst="straightConnector1">
            <a:avLst/>
          </a:prstGeom>
          <a:ln w="57150">
            <a:solidFill>
              <a:schemeClr val="tx1"/>
            </a:solidFill>
            <a:prstDash val="sysDash"/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pole tekstowe 23"/>
          <p:cNvSpPr txBox="1">
            <a:spLocks noChangeArrowheads="1"/>
          </p:cNvSpPr>
          <p:nvPr/>
        </p:nvSpPr>
        <p:spPr bwMode="auto">
          <a:xfrm>
            <a:off x="4860032" y="2060848"/>
            <a:ext cx="206659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>
                <a:latin typeface="Tahoma" pitchFamily="34" charset="0"/>
                <a:cs typeface="Tahoma" pitchFamily="34" charset="0"/>
              </a:rPr>
              <a:t>skrócone wahadło</a:t>
            </a:r>
          </a:p>
        </p:txBody>
      </p:sp>
      <p:grpSp>
        <p:nvGrpSpPr>
          <p:cNvPr id="50" name="Grupa 49"/>
          <p:cNvGrpSpPr/>
          <p:nvPr/>
        </p:nvGrpSpPr>
        <p:grpSpPr>
          <a:xfrm>
            <a:off x="5114325" y="4280528"/>
            <a:ext cx="1476687" cy="1452728"/>
            <a:chOff x="3818181" y="4149080"/>
            <a:chExt cx="1476687" cy="1452728"/>
          </a:xfrm>
        </p:grpSpPr>
        <p:sp>
          <p:nvSpPr>
            <p:cNvPr id="51" name="Elipsa 50"/>
            <p:cNvSpPr/>
            <p:nvPr/>
          </p:nvSpPr>
          <p:spPr>
            <a:xfrm>
              <a:off x="3851920" y="4149080"/>
              <a:ext cx="1428254" cy="145272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 b="1"/>
            </a:p>
          </p:txBody>
        </p:sp>
        <p:sp>
          <p:nvSpPr>
            <p:cNvPr id="52" name="pole tekstowe 26"/>
            <p:cNvSpPr txBox="1">
              <a:spLocks noChangeArrowheads="1"/>
            </p:cNvSpPr>
            <p:nvPr/>
          </p:nvSpPr>
          <p:spPr bwMode="auto">
            <a:xfrm>
              <a:off x="3818181" y="4274865"/>
              <a:ext cx="1476687" cy="11695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l-PL" sz="1400" b="1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czarny</a:t>
              </a:r>
            </a:p>
            <a:p>
              <a:pPr algn="ctr"/>
              <a:r>
                <a:rPr lang="pl-PL" sz="1400" b="1" smtClean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populizm</a:t>
              </a:r>
            </a:p>
            <a:p>
              <a:pPr algn="ctr"/>
              <a:endParaRPr lang="pl-PL" sz="1400" b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  <a:p>
              <a:pPr algn="ctr"/>
              <a:r>
                <a:rPr lang="pl-PL" sz="1400" b="1" smtClean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antyestablish-</a:t>
              </a:r>
            </a:p>
            <a:p>
              <a:pPr algn="ctr"/>
              <a:r>
                <a:rPr lang="pl-PL" sz="1400" b="1" smtClean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-mentowy</a:t>
              </a:r>
              <a:endParaRPr lang="pl-PL" sz="1400" b="1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46" name="Rectangle 3"/>
          <p:cNvSpPr>
            <a:spLocks noChangeArrowheads="1"/>
          </p:cNvSpPr>
          <p:nvPr/>
        </p:nvSpPr>
        <p:spPr bwMode="auto">
          <a:xfrm>
            <a:off x="179512" y="2057400"/>
            <a:ext cx="2160240" cy="4343400"/>
          </a:xfrm>
          <a:prstGeom prst="rect">
            <a:avLst/>
          </a:prstGeom>
          <a:solidFill>
            <a:srgbClr val="8F3735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l-PL"/>
          </a:p>
        </p:txBody>
      </p:sp>
      <p:pic>
        <p:nvPicPr>
          <p:cNvPr id="48" name="Obraz 47" descr="punk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4316547"/>
            <a:ext cx="192573" cy="192573"/>
          </a:xfrm>
          <a:prstGeom prst="rect">
            <a:avLst/>
          </a:prstGeom>
        </p:spPr>
      </p:pic>
      <p:sp>
        <p:nvSpPr>
          <p:cNvPr id="49" name="Text Box 71"/>
          <p:cNvSpPr txBox="1">
            <a:spLocks noChangeArrowheads="1"/>
          </p:cNvSpPr>
          <p:nvPr/>
        </p:nvSpPr>
        <p:spPr bwMode="auto">
          <a:xfrm>
            <a:off x="466725" y="2946579"/>
            <a:ext cx="140775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latin typeface="Tahoma" pitchFamily="34" charset="0"/>
              </a:rPr>
              <a:t>osie ideowe</a:t>
            </a:r>
            <a:endParaRPr lang="pl-PL" sz="1600" b="1">
              <a:latin typeface="Tahoma" pitchFamily="34" charset="0"/>
            </a:endParaRPr>
          </a:p>
        </p:txBody>
      </p:sp>
      <p:sp>
        <p:nvSpPr>
          <p:cNvPr id="67" name="Text Box 72"/>
          <p:cNvSpPr txBox="1">
            <a:spLocks noChangeArrowheads="1"/>
          </p:cNvSpPr>
          <p:nvPr/>
        </p:nvSpPr>
        <p:spPr bwMode="auto">
          <a:xfrm>
            <a:off x="466725" y="3378379"/>
            <a:ext cx="144623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latin typeface="Tahoma" pitchFamily="34" charset="0"/>
              </a:rPr>
              <a:t>dwa pakiety</a:t>
            </a:r>
            <a:endParaRPr lang="pl-PL" sz="1600" b="1">
              <a:latin typeface="Tahoma" pitchFamily="34" charset="0"/>
            </a:endParaRPr>
          </a:p>
        </p:txBody>
      </p:sp>
      <p:sp>
        <p:nvSpPr>
          <p:cNvPr id="68" name="Text Box 80"/>
          <p:cNvSpPr txBox="1">
            <a:spLocks noChangeArrowheads="1"/>
          </p:cNvSpPr>
          <p:nvPr/>
        </p:nvSpPr>
        <p:spPr bwMode="auto">
          <a:xfrm>
            <a:off x="466725" y="3811766"/>
            <a:ext cx="148149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solidFill>
                  <a:schemeClr val="bg1"/>
                </a:solidFill>
                <a:latin typeface="Tahoma" pitchFamily="34" charset="0"/>
              </a:rPr>
              <a:t>przesunięcia</a:t>
            </a:r>
            <a:endParaRPr lang="pl-PL" sz="1600" b="1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71" name="Text Box 87"/>
          <p:cNvSpPr txBox="1">
            <a:spLocks noChangeArrowheads="1"/>
          </p:cNvSpPr>
          <p:nvPr/>
        </p:nvSpPr>
        <p:spPr bwMode="auto">
          <a:xfrm>
            <a:off x="466725" y="4243566"/>
            <a:ext cx="14221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latin typeface="Tahoma" pitchFamily="34" charset="0"/>
              </a:rPr>
              <a:t>wyjaśnienia</a:t>
            </a:r>
            <a:endParaRPr lang="pl-PL" sz="1600" b="1">
              <a:latin typeface="Tahoma" pitchFamily="34" charset="0"/>
            </a:endParaRPr>
          </a:p>
        </p:txBody>
      </p:sp>
      <p:sp>
        <p:nvSpPr>
          <p:cNvPr id="73" name="Text Box 122"/>
          <p:cNvSpPr txBox="1">
            <a:spLocks noChangeArrowheads="1"/>
          </p:cNvSpPr>
          <p:nvPr/>
        </p:nvSpPr>
        <p:spPr bwMode="auto">
          <a:xfrm>
            <a:off x="468313" y="5970766"/>
            <a:ext cx="123783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latin typeface="Tahoma" pitchFamily="34" charset="0"/>
              </a:rPr>
              <a:t>oswojenie</a:t>
            </a:r>
            <a:endParaRPr lang="pl-PL" sz="1600" b="1">
              <a:latin typeface="Tahoma" pitchFamily="34" charset="0"/>
            </a:endParaRPr>
          </a:p>
        </p:txBody>
      </p:sp>
      <p:pic>
        <p:nvPicPr>
          <p:cNvPr id="82" name="Obraz 81" descr="punk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3450918"/>
            <a:ext cx="192573" cy="192573"/>
          </a:xfrm>
          <a:prstGeom prst="rect">
            <a:avLst/>
          </a:prstGeom>
        </p:spPr>
      </p:pic>
      <p:pic>
        <p:nvPicPr>
          <p:cNvPr id="83" name="Obraz 82" descr="punk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3882891"/>
            <a:ext cx="192573" cy="192573"/>
          </a:xfrm>
          <a:prstGeom prst="rect">
            <a:avLst/>
          </a:prstGeom>
        </p:spPr>
      </p:pic>
      <p:pic>
        <p:nvPicPr>
          <p:cNvPr id="84" name="Obraz 83" descr="punk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3020403"/>
            <a:ext cx="192573" cy="192573"/>
          </a:xfrm>
          <a:prstGeom prst="rect">
            <a:avLst/>
          </a:prstGeom>
        </p:spPr>
      </p:pic>
      <p:pic>
        <p:nvPicPr>
          <p:cNvPr id="85" name="Obraz 84" descr="punk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4747137"/>
            <a:ext cx="192573" cy="192573"/>
          </a:xfrm>
          <a:prstGeom prst="rect">
            <a:avLst/>
          </a:prstGeom>
        </p:spPr>
      </p:pic>
      <p:pic>
        <p:nvPicPr>
          <p:cNvPr id="86" name="Obraz 85" descr="punk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5179260"/>
            <a:ext cx="192573" cy="192573"/>
          </a:xfrm>
          <a:prstGeom prst="rect">
            <a:avLst/>
          </a:prstGeom>
        </p:spPr>
      </p:pic>
      <p:pic>
        <p:nvPicPr>
          <p:cNvPr id="87" name="Obraz 86" descr="punk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5611383"/>
            <a:ext cx="192573" cy="192573"/>
          </a:xfrm>
          <a:prstGeom prst="rect">
            <a:avLst/>
          </a:prstGeom>
        </p:spPr>
      </p:pic>
      <p:pic>
        <p:nvPicPr>
          <p:cNvPr id="88" name="Obraz 87" descr="punk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6043506"/>
            <a:ext cx="192573" cy="192573"/>
          </a:xfrm>
          <a:prstGeom prst="rect">
            <a:avLst/>
          </a:prstGeom>
        </p:spPr>
      </p:pic>
      <p:pic>
        <p:nvPicPr>
          <p:cNvPr id="89" name="Obraz 88" descr="punkt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3528" y="3884499"/>
            <a:ext cx="192573" cy="192573"/>
          </a:xfrm>
          <a:prstGeom prst="rect">
            <a:avLst/>
          </a:prstGeom>
        </p:spPr>
      </p:pic>
      <p:sp>
        <p:nvSpPr>
          <p:cNvPr id="90" name="Text Box 74"/>
          <p:cNvSpPr txBox="1">
            <a:spLocks noChangeArrowheads="1"/>
          </p:cNvSpPr>
          <p:nvPr/>
        </p:nvSpPr>
        <p:spPr bwMode="auto">
          <a:xfrm>
            <a:off x="466725" y="4675366"/>
            <a:ext cx="15376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latin typeface="Tahoma" pitchFamily="34" charset="0"/>
              </a:rPr>
              <a:t>drugi podział</a:t>
            </a:r>
            <a:endParaRPr lang="pl-PL" sz="1600" b="1">
              <a:latin typeface="Tahoma" pitchFamily="34" charset="0"/>
            </a:endParaRPr>
          </a:p>
        </p:txBody>
      </p:sp>
      <p:sp>
        <p:nvSpPr>
          <p:cNvPr id="92" name="Text Box 121"/>
          <p:cNvSpPr txBox="1">
            <a:spLocks noChangeArrowheads="1"/>
          </p:cNvSpPr>
          <p:nvPr/>
        </p:nvSpPr>
        <p:spPr bwMode="auto">
          <a:xfrm>
            <a:off x="466725" y="5538891"/>
            <a:ext cx="126028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latin typeface="Tahoma" pitchFamily="34" charset="0"/>
              </a:rPr>
              <a:t>odwołania</a:t>
            </a:r>
            <a:endParaRPr lang="pl-PL" sz="1600" b="1">
              <a:latin typeface="Tahoma" pitchFamily="34" charset="0"/>
            </a:endParaRPr>
          </a:p>
        </p:txBody>
      </p:sp>
      <p:sp>
        <p:nvSpPr>
          <p:cNvPr id="43" name="Text Box 76"/>
          <p:cNvSpPr txBox="1">
            <a:spLocks noChangeArrowheads="1"/>
          </p:cNvSpPr>
          <p:nvPr/>
        </p:nvSpPr>
        <p:spPr bwMode="auto">
          <a:xfrm>
            <a:off x="466725" y="5107166"/>
            <a:ext cx="108395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dirty="0" smtClean="0">
                <a:latin typeface="Tahoma" pitchFamily="34" charset="0"/>
              </a:rPr>
              <a:t>odczucia</a:t>
            </a:r>
            <a:endParaRPr lang="pl-PL" sz="1600" b="1" dirty="0">
              <a:latin typeface="Tahoma" pitchFamily="34" charset="0"/>
            </a:endParaRPr>
          </a:p>
        </p:txBody>
      </p:sp>
      <p:sp>
        <p:nvSpPr>
          <p:cNvPr id="44" name="Text Box 83"/>
          <p:cNvSpPr txBox="1">
            <a:spLocks noChangeArrowheads="1"/>
          </p:cNvSpPr>
          <p:nvPr/>
        </p:nvSpPr>
        <p:spPr bwMode="auto">
          <a:xfrm>
            <a:off x="251520" y="2124145"/>
            <a:ext cx="136815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1600" b="1" dirty="0" smtClean="0">
                <a:solidFill>
                  <a:schemeClr val="bg1"/>
                </a:solidFill>
                <a:latin typeface="Tahoma" pitchFamily="34" charset="0"/>
              </a:rPr>
              <a:t>obrócone </a:t>
            </a:r>
          </a:p>
          <a:p>
            <a:r>
              <a:rPr lang="pl-PL" sz="1600" b="1" dirty="0" smtClean="0">
                <a:solidFill>
                  <a:schemeClr val="bg1"/>
                </a:solidFill>
                <a:latin typeface="Tahoma" pitchFamily="34" charset="0"/>
              </a:rPr>
              <a:t>wahadło</a:t>
            </a:r>
            <a:endParaRPr lang="pl-PL" sz="1600" b="1" dirty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45" name="Dowolny kształt 44"/>
          <p:cNvSpPr/>
          <p:nvPr/>
        </p:nvSpPr>
        <p:spPr>
          <a:xfrm>
            <a:off x="4201313" y="2492896"/>
            <a:ext cx="3377805" cy="2406021"/>
          </a:xfrm>
          <a:custGeom>
            <a:avLst/>
            <a:gdLst>
              <a:gd name="connsiteX0" fmla="*/ 0 w 2907117"/>
              <a:gd name="connsiteY0" fmla="*/ 0 h 333375"/>
              <a:gd name="connsiteX1" fmla="*/ 457200 w 2907117"/>
              <a:gd name="connsiteY1" fmla="*/ 180975 h 333375"/>
              <a:gd name="connsiteX2" fmla="*/ 2628900 w 2907117"/>
              <a:gd name="connsiteY2" fmla="*/ 76200 h 333375"/>
              <a:gd name="connsiteX3" fmla="*/ 2809875 w 2907117"/>
              <a:gd name="connsiteY3" fmla="*/ 333375 h 333375"/>
              <a:gd name="connsiteX0" fmla="*/ 10850 w 2756042"/>
              <a:gd name="connsiteY0" fmla="*/ 1394257 h 1398812"/>
              <a:gd name="connsiteX1" fmla="*/ 306125 w 2756042"/>
              <a:gd name="connsiteY1" fmla="*/ 146482 h 1398812"/>
              <a:gd name="connsiteX2" fmla="*/ 2477825 w 2756042"/>
              <a:gd name="connsiteY2" fmla="*/ 41707 h 1398812"/>
              <a:gd name="connsiteX3" fmla="*/ 2658800 w 2756042"/>
              <a:gd name="connsiteY3" fmla="*/ 298882 h 1398812"/>
              <a:gd name="connsiteX0" fmla="*/ 72363 w 2665155"/>
              <a:gd name="connsiteY0" fmla="*/ 1799862 h 1803442"/>
              <a:gd name="connsiteX1" fmla="*/ 215238 w 2665155"/>
              <a:gd name="connsiteY1" fmla="*/ 171087 h 1803442"/>
              <a:gd name="connsiteX2" fmla="*/ 2386938 w 2665155"/>
              <a:gd name="connsiteY2" fmla="*/ 66312 h 1803442"/>
              <a:gd name="connsiteX3" fmla="*/ 2567913 w 2665155"/>
              <a:gd name="connsiteY3" fmla="*/ 323487 h 1803442"/>
              <a:gd name="connsiteX0" fmla="*/ 72363 w 2465800"/>
              <a:gd name="connsiteY0" fmla="*/ 1908905 h 2070830"/>
              <a:gd name="connsiteX1" fmla="*/ 215238 w 2465800"/>
              <a:gd name="connsiteY1" fmla="*/ 280130 h 2070830"/>
              <a:gd name="connsiteX2" fmla="*/ 2386938 w 2465800"/>
              <a:gd name="connsiteY2" fmla="*/ 175355 h 2070830"/>
              <a:gd name="connsiteX3" fmla="*/ 1967838 w 2465800"/>
              <a:gd name="connsiteY3" fmla="*/ 2070830 h 2070830"/>
              <a:gd name="connsiteX0" fmla="*/ 420884 w 2842995"/>
              <a:gd name="connsiteY0" fmla="*/ 2362951 h 2524876"/>
              <a:gd name="connsiteX1" fmla="*/ 116084 w 2842995"/>
              <a:gd name="connsiteY1" fmla="*/ 96001 h 2524876"/>
              <a:gd name="connsiteX2" fmla="*/ 2735459 w 2842995"/>
              <a:gd name="connsiteY2" fmla="*/ 629401 h 2524876"/>
              <a:gd name="connsiteX3" fmla="*/ 2316359 w 2842995"/>
              <a:gd name="connsiteY3" fmla="*/ 2524876 h 2524876"/>
              <a:gd name="connsiteX0" fmla="*/ 420252 w 2833922"/>
              <a:gd name="connsiteY0" fmla="*/ 2566032 h 2727957"/>
              <a:gd name="connsiteX1" fmla="*/ 115452 w 2833922"/>
              <a:gd name="connsiteY1" fmla="*/ 299082 h 2727957"/>
              <a:gd name="connsiteX2" fmla="*/ 2725302 w 2833922"/>
              <a:gd name="connsiteY2" fmla="*/ 289557 h 2727957"/>
              <a:gd name="connsiteX3" fmla="*/ 2315727 w 2833922"/>
              <a:gd name="connsiteY3" fmla="*/ 2727957 h 2727957"/>
              <a:gd name="connsiteX0" fmla="*/ 453959 w 2870136"/>
              <a:gd name="connsiteY0" fmla="*/ 2425383 h 2587308"/>
              <a:gd name="connsiteX1" fmla="*/ 111059 w 2870136"/>
              <a:gd name="connsiteY1" fmla="*/ 501333 h 2587308"/>
              <a:gd name="connsiteX2" fmla="*/ 2759009 w 2870136"/>
              <a:gd name="connsiteY2" fmla="*/ 148908 h 2587308"/>
              <a:gd name="connsiteX3" fmla="*/ 2349434 w 2870136"/>
              <a:gd name="connsiteY3" fmla="*/ 2587308 h 2587308"/>
              <a:gd name="connsiteX0" fmla="*/ 446553 w 2862730"/>
              <a:gd name="connsiteY0" fmla="*/ 2626519 h 2788444"/>
              <a:gd name="connsiteX1" fmla="*/ 103653 w 2862730"/>
              <a:gd name="connsiteY1" fmla="*/ 702469 h 2788444"/>
              <a:gd name="connsiteX2" fmla="*/ 2751603 w 2862730"/>
              <a:gd name="connsiteY2" fmla="*/ 350044 h 2788444"/>
              <a:gd name="connsiteX3" fmla="*/ 2342028 w 2862730"/>
              <a:gd name="connsiteY3" fmla="*/ 2788444 h 2788444"/>
              <a:gd name="connsiteX0" fmla="*/ 462058 w 2989288"/>
              <a:gd name="connsiteY0" fmla="*/ 2209206 h 2371131"/>
              <a:gd name="connsiteX1" fmla="*/ 119158 w 2989288"/>
              <a:gd name="connsiteY1" fmla="*/ 285156 h 2371131"/>
              <a:gd name="connsiteX2" fmla="*/ 2890933 w 2989288"/>
              <a:gd name="connsiteY2" fmla="*/ 228006 h 2371131"/>
              <a:gd name="connsiteX3" fmla="*/ 2357533 w 2989288"/>
              <a:gd name="connsiteY3" fmla="*/ 2371131 h 2371131"/>
              <a:gd name="connsiteX0" fmla="*/ 462058 w 3229055"/>
              <a:gd name="connsiteY0" fmla="*/ 2450022 h 2611947"/>
              <a:gd name="connsiteX1" fmla="*/ 119158 w 3229055"/>
              <a:gd name="connsiteY1" fmla="*/ 525972 h 2611947"/>
              <a:gd name="connsiteX2" fmla="*/ 2890933 w 3229055"/>
              <a:gd name="connsiteY2" fmla="*/ 468822 h 2611947"/>
              <a:gd name="connsiteX3" fmla="*/ 2357533 w 3229055"/>
              <a:gd name="connsiteY3" fmla="*/ 2611947 h 2611947"/>
              <a:gd name="connsiteX0" fmla="*/ 672617 w 3439614"/>
              <a:gd name="connsiteY0" fmla="*/ 2615546 h 2777471"/>
              <a:gd name="connsiteX1" fmla="*/ 329717 w 3439614"/>
              <a:gd name="connsiteY1" fmla="*/ 691496 h 2777471"/>
              <a:gd name="connsiteX2" fmla="*/ 3101492 w 3439614"/>
              <a:gd name="connsiteY2" fmla="*/ 634346 h 2777471"/>
              <a:gd name="connsiteX3" fmla="*/ 2568092 w 3439614"/>
              <a:gd name="connsiteY3" fmla="*/ 2777471 h 2777471"/>
              <a:gd name="connsiteX0" fmla="*/ 672617 w 3192815"/>
              <a:gd name="connsiteY0" fmla="*/ 2419073 h 2666723"/>
              <a:gd name="connsiteX1" fmla="*/ 329717 w 3192815"/>
              <a:gd name="connsiteY1" fmla="*/ 495023 h 2666723"/>
              <a:gd name="connsiteX2" fmla="*/ 3101492 w 3192815"/>
              <a:gd name="connsiteY2" fmla="*/ 437873 h 2666723"/>
              <a:gd name="connsiteX3" fmla="*/ 2520467 w 3192815"/>
              <a:gd name="connsiteY3" fmla="*/ 2666723 h 2666723"/>
              <a:gd name="connsiteX0" fmla="*/ 672617 w 3316924"/>
              <a:gd name="connsiteY0" fmla="*/ 2419073 h 2666723"/>
              <a:gd name="connsiteX1" fmla="*/ 329717 w 3316924"/>
              <a:gd name="connsiteY1" fmla="*/ 495023 h 2666723"/>
              <a:gd name="connsiteX2" fmla="*/ 3101492 w 3316924"/>
              <a:gd name="connsiteY2" fmla="*/ 437873 h 2666723"/>
              <a:gd name="connsiteX3" fmla="*/ 2520467 w 3316924"/>
              <a:gd name="connsiteY3" fmla="*/ 2666723 h 2666723"/>
              <a:gd name="connsiteX0" fmla="*/ 672617 w 3337573"/>
              <a:gd name="connsiteY0" fmla="*/ 2419073 h 2666723"/>
              <a:gd name="connsiteX1" fmla="*/ 329717 w 3337573"/>
              <a:gd name="connsiteY1" fmla="*/ 495023 h 2666723"/>
              <a:gd name="connsiteX2" fmla="*/ 3101492 w 3337573"/>
              <a:gd name="connsiteY2" fmla="*/ 437873 h 2666723"/>
              <a:gd name="connsiteX3" fmla="*/ 2520467 w 3337573"/>
              <a:gd name="connsiteY3" fmla="*/ 2666723 h 2666723"/>
              <a:gd name="connsiteX0" fmla="*/ 807640 w 3472596"/>
              <a:gd name="connsiteY0" fmla="*/ 2419073 h 2666723"/>
              <a:gd name="connsiteX1" fmla="*/ 464740 w 3472596"/>
              <a:gd name="connsiteY1" fmla="*/ 495023 h 2666723"/>
              <a:gd name="connsiteX2" fmla="*/ 3236515 w 3472596"/>
              <a:gd name="connsiteY2" fmla="*/ 437873 h 2666723"/>
              <a:gd name="connsiteX3" fmla="*/ 2655490 w 3472596"/>
              <a:gd name="connsiteY3" fmla="*/ 2666723 h 2666723"/>
              <a:gd name="connsiteX0" fmla="*/ 620485 w 3228291"/>
              <a:gd name="connsiteY0" fmla="*/ 2396134 h 2472334"/>
              <a:gd name="connsiteX1" fmla="*/ 220435 w 3228291"/>
              <a:gd name="connsiteY1" fmla="*/ 300634 h 2472334"/>
              <a:gd name="connsiteX2" fmla="*/ 2992210 w 3228291"/>
              <a:gd name="connsiteY2" fmla="*/ 243484 h 2472334"/>
              <a:gd name="connsiteX3" fmla="*/ 2411185 w 3228291"/>
              <a:gd name="connsiteY3" fmla="*/ 2472334 h 2472334"/>
              <a:gd name="connsiteX0" fmla="*/ 662706 w 3203837"/>
              <a:gd name="connsiteY0" fmla="*/ 2517015 h 2517015"/>
              <a:gd name="connsiteX1" fmla="*/ 195981 w 3203837"/>
              <a:gd name="connsiteY1" fmla="*/ 307215 h 2517015"/>
              <a:gd name="connsiteX2" fmla="*/ 2967756 w 3203837"/>
              <a:gd name="connsiteY2" fmla="*/ 250065 h 2517015"/>
              <a:gd name="connsiteX3" fmla="*/ 2386731 w 3203837"/>
              <a:gd name="connsiteY3" fmla="*/ 2478915 h 2517015"/>
              <a:gd name="connsiteX0" fmla="*/ 476692 w 2996482"/>
              <a:gd name="connsiteY0" fmla="*/ 2791794 h 2791794"/>
              <a:gd name="connsiteX1" fmla="*/ 305242 w 2996482"/>
              <a:gd name="connsiteY1" fmla="*/ 172419 h 2791794"/>
              <a:gd name="connsiteX2" fmla="*/ 2781742 w 2996482"/>
              <a:gd name="connsiteY2" fmla="*/ 524844 h 2791794"/>
              <a:gd name="connsiteX3" fmla="*/ 2200717 w 2996482"/>
              <a:gd name="connsiteY3" fmla="*/ 2753694 h 2791794"/>
              <a:gd name="connsiteX0" fmla="*/ 454236 w 2782282"/>
              <a:gd name="connsiteY0" fmla="*/ 2966279 h 2966279"/>
              <a:gd name="connsiteX1" fmla="*/ 282786 w 2782282"/>
              <a:gd name="connsiteY1" fmla="*/ 346904 h 2966279"/>
              <a:gd name="connsiteX2" fmla="*/ 2406861 w 2782282"/>
              <a:gd name="connsiteY2" fmla="*/ 308804 h 2966279"/>
              <a:gd name="connsiteX3" fmla="*/ 2178261 w 2782282"/>
              <a:gd name="connsiteY3" fmla="*/ 2928179 h 2966279"/>
              <a:gd name="connsiteX0" fmla="*/ 741372 w 3069418"/>
              <a:gd name="connsiteY0" fmla="*/ 3203997 h 3203997"/>
              <a:gd name="connsiteX1" fmla="*/ 569922 w 3069418"/>
              <a:gd name="connsiteY1" fmla="*/ 584622 h 3203997"/>
              <a:gd name="connsiteX2" fmla="*/ 2693997 w 3069418"/>
              <a:gd name="connsiteY2" fmla="*/ 546522 h 3203997"/>
              <a:gd name="connsiteX3" fmla="*/ 2465397 w 3069418"/>
              <a:gd name="connsiteY3" fmla="*/ 3165897 h 3203997"/>
              <a:gd name="connsiteX0" fmla="*/ 741372 w 3326316"/>
              <a:gd name="connsiteY0" fmla="*/ 3430835 h 3430835"/>
              <a:gd name="connsiteX1" fmla="*/ 569922 w 3326316"/>
              <a:gd name="connsiteY1" fmla="*/ 811460 h 3430835"/>
              <a:gd name="connsiteX2" fmla="*/ 2693997 w 3326316"/>
              <a:gd name="connsiteY2" fmla="*/ 773360 h 3430835"/>
              <a:gd name="connsiteX3" fmla="*/ 2465397 w 3326316"/>
              <a:gd name="connsiteY3" fmla="*/ 3392735 h 3430835"/>
              <a:gd name="connsiteX0" fmla="*/ 741372 w 3130746"/>
              <a:gd name="connsiteY0" fmla="*/ 3236855 h 3236855"/>
              <a:gd name="connsiteX1" fmla="*/ 569922 w 3130746"/>
              <a:gd name="connsiteY1" fmla="*/ 617480 h 3236855"/>
              <a:gd name="connsiteX2" fmla="*/ 2693997 w 3130746"/>
              <a:gd name="connsiteY2" fmla="*/ 579380 h 3236855"/>
              <a:gd name="connsiteX3" fmla="*/ 2465397 w 3130746"/>
              <a:gd name="connsiteY3" fmla="*/ 3198755 h 3236855"/>
              <a:gd name="connsiteX0" fmla="*/ 528916 w 2918290"/>
              <a:gd name="connsiteY0" fmla="*/ 3034465 h 3034465"/>
              <a:gd name="connsiteX1" fmla="*/ 357466 w 2918290"/>
              <a:gd name="connsiteY1" fmla="*/ 415090 h 3034465"/>
              <a:gd name="connsiteX2" fmla="*/ 2481541 w 2918290"/>
              <a:gd name="connsiteY2" fmla="*/ 376990 h 3034465"/>
              <a:gd name="connsiteX3" fmla="*/ 2252941 w 2918290"/>
              <a:gd name="connsiteY3" fmla="*/ 2996365 h 3034465"/>
              <a:gd name="connsiteX0" fmla="*/ 445943 w 2854367"/>
              <a:gd name="connsiteY0" fmla="*/ 2917257 h 2964882"/>
              <a:gd name="connsiteX1" fmla="*/ 293543 w 2854367"/>
              <a:gd name="connsiteY1" fmla="*/ 383607 h 2964882"/>
              <a:gd name="connsiteX2" fmla="*/ 2417618 w 2854367"/>
              <a:gd name="connsiteY2" fmla="*/ 345507 h 2964882"/>
              <a:gd name="connsiteX3" fmla="*/ 2189018 w 2854367"/>
              <a:gd name="connsiteY3" fmla="*/ 2964882 h 2964882"/>
              <a:gd name="connsiteX0" fmla="*/ 599355 w 3007779"/>
              <a:gd name="connsiteY0" fmla="*/ 2917257 h 2964882"/>
              <a:gd name="connsiteX1" fmla="*/ 446955 w 3007779"/>
              <a:gd name="connsiteY1" fmla="*/ 383607 h 2964882"/>
              <a:gd name="connsiteX2" fmla="*/ 2571030 w 3007779"/>
              <a:gd name="connsiteY2" fmla="*/ 345507 h 2964882"/>
              <a:gd name="connsiteX3" fmla="*/ 2342430 w 3007779"/>
              <a:gd name="connsiteY3" fmla="*/ 2964882 h 2964882"/>
              <a:gd name="connsiteX0" fmla="*/ 599355 w 3093407"/>
              <a:gd name="connsiteY0" fmla="*/ 2917257 h 2964882"/>
              <a:gd name="connsiteX1" fmla="*/ 446955 w 3093407"/>
              <a:gd name="connsiteY1" fmla="*/ 383607 h 2964882"/>
              <a:gd name="connsiteX2" fmla="*/ 2571030 w 3093407"/>
              <a:gd name="connsiteY2" fmla="*/ 345507 h 2964882"/>
              <a:gd name="connsiteX3" fmla="*/ 2342430 w 3093407"/>
              <a:gd name="connsiteY3" fmla="*/ 2964882 h 2964882"/>
              <a:gd name="connsiteX0" fmla="*/ 511102 w 3300429"/>
              <a:gd name="connsiteY0" fmla="*/ 2615742 h 2949117"/>
              <a:gd name="connsiteX1" fmla="*/ 653977 w 3300429"/>
              <a:gd name="connsiteY1" fmla="*/ 367842 h 2949117"/>
              <a:gd name="connsiteX2" fmla="*/ 2778052 w 3300429"/>
              <a:gd name="connsiteY2" fmla="*/ 329742 h 2949117"/>
              <a:gd name="connsiteX3" fmla="*/ 2549452 w 3300429"/>
              <a:gd name="connsiteY3" fmla="*/ 2949117 h 2949117"/>
              <a:gd name="connsiteX0" fmla="*/ 511102 w 3447680"/>
              <a:gd name="connsiteY0" fmla="*/ 2549682 h 2549682"/>
              <a:gd name="connsiteX1" fmla="*/ 653977 w 3447680"/>
              <a:gd name="connsiteY1" fmla="*/ 301782 h 2549682"/>
              <a:gd name="connsiteX2" fmla="*/ 2778052 w 3447680"/>
              <a:gd name="connsiteY2" fmla="*/ 263682 h 2549682"/>
              <a:gd name="connsiteX3" fmla="*/ 2844727 w 3447680"/>
              <a:gd name="connsiteY3" fmla="*/ 2530632 h 2549682"/>
              <a:gd name="connsiteX0" fmla="*/ 561637 w 3498215"/>
              <a:gd name="connsiteY0" fmla="*/ 2549682 h 2549682"/>
              <a:gd name="connsiteX1" fmla="*/ 704512 w 3498215"/>
              <a:gd name="connsiteY1" fmla="*/ 301782 h 2549682"/>
              <a:gd name="connsiteX2" fmla="*/ 2828587 w 3498215"/>
              <a:gd name="connsiteY2" fmla="*/ 263682 h 2549682"/>
              <a:gd name="connsiteX3" fmla="*/ 2895262 w 3498215"/>
              <a:gd name="connsiteY3" fmla="*/ 2530632 h 2549682"/>
              <a:gd name="connsiteX0" fmla="*/ 435425 w 3372003"/>
              <a:gd name="connsiteY0" fmla="*/ 2549682 h 2549682"/>
              <a:gd name="connsiteX1" fmla="*/ 578300 w 3372003"/>
              <a:gd name="connsiteY1" fmla="*/ 301782 h 2549682"/>
              <a:gd name="connsiteX2" fmla="*/ 2702375 w 3372003"/>
              <a:gd name="connsiteY2" fmla="*/ 263682 h 2549682"/>
              <a:gd name="connsiteX3" fmla="*/ 2769050 w 3372003"/>
              <a:gd name="connsiteY3" fmla="*/ 2530632 h 2549682"/>
              <a:gd name="connsiteX0" fmla="*/ 481651 w 3418229"/>
              <a:gd name="connsiteY0" fmla="*/ 2549682 h 2549682"/>
              <a:gd name="connsiteX1" fmla="*/ 624526 w 3418229"/>
              <a:gd name="connsiteY1" fmla="*/ 301782 h 2549682"/>
              <a:gd name="connsiteX2" fmla="*/ 2748601 w 3418229"/>
              <a:gd name="connsiteY2" fmla="*/ 263682 h 2549682"/>
              <a:gd name="connsiteX3" fmla="*/ 2815276 w 3418229"/>
              <a:gd name="connsiteY3" fmla="*/ 2530632 h 2549682"/>
              <a:gd name="connsiteX0" fmla="*/ 481651 w 3326223"/>
              <a:gd name="connsiteY0" fmla="*/ 2549682 h 2549682"/>
              <a:gd name="connsiteX1" fmla="*/ 624526 w 3326223"/>
              <a:gd name="connsiteY1" fmla="*/ 301782 h 2549682"/>
              <a:gd name="connsiteX2" fmla="*/ 2748601 w 3326223"/>
              <a:gd name="connsiteY2" fmla="*/ 263682 h 2549682"/>
              <a:gd name="connsiteX3" fmla="*/ 2815276 w 3326223"/>
              <a:gd name="connsiteY3" fmla="*/ 2530632 h 2549682"/>
              <a:gd name="connsiteX0" fmla="*/ 504037 w 3348609"/>
              <a:gd name="connsiteY0" fmla="*/ 2520193 h 2520193"/>
              <a:gd name="connsiteX1" fmla="*/ 646912 w 3348609"/>
              <a:gd name="connsiteY1" fmla="*/ 272293 h 2520193"/>
              <a:gd name="connsiteX2" fmla="*/ 2770987 w 3348609"/>
              <a:gd name="connsiteY2" fmla="*/ 234193 h 2520193"/>
              <a:gd name="connsiteX3" fmla="*/ 2837662 w 3348609"/>
              <a:gd name="connsiteY3" fmla="*/ 2501143 h 2520193"/>
              <a:gd name="connsiteX0" fmla="*/ 504037 w 3377805"/>
              <a:gd name="connsiteY0" fmla="*/ 2474366 h 2474366"/>
              <a:gd name="connsiteX1" fmla="*/ 646912 w 3377805"/>
              <a:gd name="connsiteY1" fmla="*/ 226466 h 2474366"/>
              <a:gd name="connsiteX2" fmla="*/ 2770987 w 3377805"/>
              <a:gd name="connsiteY2" fmla="*/ 188366 h 2474366"/>
              <a:gd name="connsiteX3" fmla="*/ 2837662 w 3377805"/>
              <a:gd name="connsiteY3" fmla="*/ 2455316 h 2474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77805" h="2474366">
                <a:moveTo>
                  <a:pt x="504037" y="2474366"/>
                </a:moveTo>
                <a:cubicBezTo>
                  <a:pt x="-467513" y="1472653"/>
                  <a:pt x="183362" y="521741"/>
                  <a:pt x="646912" y="226466"/>
                </a:cubicBezTo>
                <a:cubicBezTo>
                  <a:pt x="1110462" y="-68809"/>
                  <a:pt x="2301087" y="-68809"/>
                  <a:pt x="2770987" y="188366"/>
                </a:cubicBezTo>
                <a:cubicBezTo>
                  <a:pt x="3240887" y="445541"/>
                  <a:pt x="3829055" y="1482178"/>
                  <a:pt x="2837662" y="2455316"/>
                </a:cubicBezTo>
              </a:path>
            </a:pathLst>
          </a:custGeom>
          <a:noFill/>
          <a:ln w="82550" cmpd="sng">
            <a:gradFill flip="none" rotWithShape="1">
              <a:gsLst>
                <a:gs pos="0">
                  <a:srgbClr val="004E44"/>
                </a:gs>
                <a:gs pos="100000">
                  <a:srgbClr val="8F3735"/>
                </a:gs>
              </a:gsLst>
              <a:lin ang="10800000" scaled="1"/>
              <a:tileRect/>
            </a:gra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3" presetClass="entr" presetSubtype="27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rostokąt 35"/>
          <p:cNvSpPr/>
          <p:nvPr/>
        </p:nvSpPr>
        <p:spPr>
          <a:xfrm>
            <a:off x="0" y="447928"/>
            <a:ext cx="9144000" cy="532800"/>
          </a:xfrm>
          <a:prstGeom prst="rect">
            <a:avLst/>
          </a:prstGeom>
          <a:solidFill>
            <a:srgbClr val="8F37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5" name="Text Box 2"/>
          <p:cNvSpPr txBox="1">
            <a:spLocks noChangeArrowheads="1"/>
          </p:cNvSpPr>
          <p:nvPr/>
        </p:nvSpPr>
        <p:spPr bwMode="auto">
          <a:xfrm>
            <a:off x="107504" y="1196975"/>
            <a:ext cx="8856985" cy="754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l-PL" sz="4300" b="1" smtClean="0">
                <a:solidFill>
                  <a:srgbClr val="8F3735"/>
                </a:solidFill>
                <a:latin typeface="Tahoma" pitchFamily="34" charset="0"/>
              </a:rPr>
              <a:t>wyjaśnienia przesunięć</a:t>
            </a:r>
            <a:endParaRPr lang="pl-PL" sz="4300" b="1">
              <a:solidFill>
                <a:srgbClr val="8F3735"/>
              </a:solidFill>
              <a:latin typeface="Tahoma" pitchFamily="34" charset="0"/>
            </a:endParaRPr>
          </a:p>
        </p:txBody>
      </p:sp>
      <p:sp>
        <p:nvSpPr>
          <p:cNvPr id="48" name="Text Box 58"/>
          <p:cNvSpPr txBox="1">
            <a:spLocks noChangeArrowheads="1"/>
          </p:cNvSpPr>
          <p:nvPr/>
        </p:nvSpPr>
        <p:spPr bwMode="auto">
          <a:xfrm>
            <a:off x="2958683" y="3068960"/>
            <a:ext cx="625203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2800" b="1" smtClean="0">
                <a:solidFill>
                  <a:srgbClr val="004E44"/>
                </a:solidFill>
                <a:latin typeface="Tahoma" pitchFamily="34" charset="0"/>
              </a:rPr>
              <a:t>bliskość stylu konsumpcji liderów</a:t>
            </a:r>
            <a:endParaRPr lang="pl-PL" sz="2800" b="1">
              <a:solidFill>
                <a:srgbClr val="004E44"/>
              </a:solidFill>
              <a:latin typeface="Tahoma" pitchFamily="34" charset="0"/>
            </a:endParaRPr>
          </a:p>
        </p:txBody>
      </p:sp>
      <p:pic>
        <p:nvPicPr>
          <p:cNvPr id="49" name="Obraz 48" descr="Punkt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98643" y="3163556"/>
            <a:ext cx="356616" cy="356616"/>
          </a:xfrm>
          <a:prstGeom prst="rect">
            <a:avLst/>
          </a:prstGeom>
        </p:spPr>
      </p:pic>
      <p:sp>
        <p:nvSpPr>
          <p:cNvPr id="50" name="Text Box 58"/>
          <p:cNvSpPr txBox="1">
            <a:spLocks noChangeArrowheads="1"/>
          </p:cNvSpPr>
          <p:nvPr/>
        </p:nvSpPr>
        <p:spPr bwMode="auto">
          <a:xfrm>
            <a:off x="2958683" y="3717032"/>
            <a:ext cx="608211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2800" b="1" dirty="0" smtClean="0">
                <a:solidFill>
                  <a:srgbClr val="004E44"/>
                </a:solidFill>
                <a:latin typeface="Tahoma" pitchFamily="34" charset="0"/>
              </a:rPr>
              <a:t>banalizacja obyczajowego buntu</a:t>
            </a:r>
            <a:endParaRPr lang="pl-PL" sz="2800" b="1" dirty="0">
              <a:solidFill>
                <a:srgbClr val="004E44"/>
              </a:solidFill>
              <a:latin typeface="Tahoma" pitchFamily="34" charset="0"/>
            </a:endParaRPr>
          </a:p>
        </p:txBody>
      </p:sp>
      <p:pic>
        <p:nvPicPr>
          <p:cNvPr id="67" name="Obraz 66" descr="Punkt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98643" y="3811628"/>
            <a:ext cx="356616" cy="356616"/>
          </a:xfrm>
          <a:prstGeom prst="rect">
            <a:avLst/>
          </a:prstGeom>
        </p:spPr>
      </p:pic>
      <p:sp>
        <p:nvSpPr>
          <p:cNvPr id="68" name="Text Box 58"/>
          <p:cNvSpPr txBox="1">
            <a:spLocks noChangeArrowheads="1"/>
          </p:cNvSpPr>
          <p:nvPr/>
        </p:nvSpPr>
        <p:spPr bwMode="auto">
          <a:xfrm>
            <a:off x="2958683" y="4960332"/>
            <a:ext cx="59811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2800" b="1" smtClean="0">
                <a:solidFill>
                  <a:srgbClr val="8F3735"/>
                </a:solidFill>
                <a:latin typeface="Tahoma" pitchFamily="34" charset="0"/>
              </a:rPr>
              <a:t>zerwanie więzi środowiskowych</a:t>
            </a:r>
            <a:endParaRPr lang="pl-PL" sz="2800" b="1">
              <a:solidFill>
                <a:srgbClr val="8F3735"/>
              </a:solidFill>
              <a:latin typeface="Tahoma" pitchFamily="34" charset="0"/>
            </a:endParaRPr>
          </a:p>
        </p:txBody>
      </p:sp>
      <p:sp>
        <p:nvSpPr>
          <p:cNvPr id="71" name="Text Box 58"/>
          <p:cNvSpPr txBox="1">
            <a:spLocks noChangeArrowheads="1"/>
          </p:cNvSpPr>
          <p:nvPr/>
        </p:nvSpPr>
        <p:spPr bwMode="auto">
          <a:xfrm>
            <a:off x="2958683" y="4384268"/>
            <a:ext cx="583845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2800" b="1" smtClean="0">
                <a:solidFill>
                  <a:srgbClr val="8F3735"/>
                </a:solidFill>
                <a:latin typeface="Tahoma" pitchFamily="34" charset="0"/>
              </a:rPr>
              <a:t>brak pomysłów ekonomicznych</a:t>
            </a:r>
            <a:endParaRPr lang="pl-PL" sz="2800" b="1">
              <a:solidFill>
                <a:srgbClr val="8F3735"/>
              </a:solidFill>
              <a:latin typeface="Tahoma" pitchFamily="34" charset="0"/>
            </a:endParaRPr>
          </a:p>
        </p:txBody>
      </p:sp>
      <p:pic>
        <p:nvPicPr>
          <p:cNvPr id="73" name="Obraz 72" descr="punk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98643" y="4483260"/>
            <a:ext cx="356616" cy="356616"/>
          </a:xfrm>
          <a:prstGeom prst="rect">
            <a:avLst/>
          </a:prstGeom>
        </p:spPr>
      </p:pic>
      <p:pic>
        <p:nvPicPr>
          <p:cNvPr id="82" name="Obraz 81" descr="punk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98643" y="5104348"/>
            <a:ext cx="356616" cy="356616"/>
          </a:xfrm>
          <a:prstGeom prst="rect">
            <a:avLst/>
          </a:prstGeom>
        </p:spPr>
      </p:pic>
      <p:sp>
        <p:nvSpPr>
          <p:cNvPr id="43" name="Rectangle 3"/>
          <p:cNvSpPr>
            <a:spLocks noChangeArrowheads="1"/>
          </p:cNvSpPr>
          <p:nvPr/>
        </p:nvSpPr>
        <p:spPr bwMode="auto">
          <a:xfrm>
            <a:off x="179512" y="2057400"/>
            <a:ext cx="2160240" cy="4343400"/>
          </a:xfrm>
          <a:prstGeom prst="rect">
            <a:avLst/>
          </a:prstGeom>
          <a:solidFill>
            <a:srgbClr val="8F3735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l-PL"/>
          </a:p>
        </p:txBody>
      </p:sp>
      <p:pic>
        <p:nvPicPr>
          <p:cNvPr id="44" name="Obraz 43" descr="punk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3528" y="4316547"/>
            <a:ext cx="192573" cy="192573"/>
          </a:xfrm>
          <a:prstGeom prst="rect">
            <a:avLst/>
          </a:prstGeom>
        </p:spPr>
      </p:pic>
      <p:sp>
        <p:nvSpPr>
          <p:cNvPr id="45" name="Text Box 71"/>
          <p:cNvSpPr txBox="1">
            <a:spLocks noChangeArrowheads="1"/>
          </p:cNvSpPr>
          <p:nvPr/>
        </p:nvSpPr>
        <p:spPr bwMode="auto">
          <a:xfrm>
            <a:off x="466725" y="2946579"/>
            <a:ext cx="140775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latin typeface="Tahoma" pitchFamily="34" charset="0"/>
              </a:rPr>
              <a:t>osie ideowe</a:t>
            </a:r>
            <a:endParaRPr lang="pl-PL" sz="1600" b="1">
              <a:latin typeface="Tahoma" pitchFamily="34" charset="0"/>
            </a:endParaRPr>
          </a:p>
        </p:txBody>
      </p:sp>
      <p:sp>
        <p:nvSpPr>
          <p:cNvPr id="56" name="Text Box 72"/>
          <p:cNvSpPr txBox="1">
            <a:spLocks noChangeArrowheads="1"/>
          </p:cNvSpPr>
          <p:nvPr/>
        </p:nvSpPr>
        <p:spPr bwMode="auto">
          <a:xfrm>
            <a:off x="466725" y="3378379"/>
            <a:ext cx="144623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latin typeface="Tahoma" pitchFamily="34" charset="0"/>
              </a:rPr>
              <a:t>dwa pakiety</a:t>
            </a:r>
            <a:endParaRPr lang="pl-PL" sz="1600" b="1">
              <a:latin typeface="Tahoma" pitchFamily="34" charset="0"/>
            </a:endParaRPr>
          </a:p>
        </p:txBody>
      </p:sp>
      <p:sp>
        <p:nvSpPr>
          <p:cNvPr id="57" name="Text Box 80"/>
          <p:cNvSpPr txBox="1">
            <a:spLocks noChangeArrowheads="1"/>
          </p:cNvSpPr>
          <p:nvPr/>
        </p:nvSpPr>
        <p:spPr bwMode="auto">
          <a:xfrm>
            <a:off x="466725" y="3811766"/>
            <a:ext cx="148149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dirty="0" smtClean="0">
                <a:latin typeface="Tahoma" pitchFamily="34" charset="0"/>
              </a:rPr>
              <a:t>przesunięcia</a:t>
            </a:r>
            <a:endParaRPr lang="pl-PL" sz="1600" b="1" dirty="0">
              <a:latin typeface="Tahoma" pitchFamily="34" charset="0"/>
            </a:endParaRPr>
          </a:p>
        </p:txBody>
      </p:sp>
      <p:sp>
        <p:nvSpPr>
          <p:cNvPr id="58" name="Text Box 87"/>
          <p:cNvSpPr txBox="1">
            <a:spLocks noChangeArrowheads="1"/>
          </p:cNvSpPr>
          <p:nvPr/>
        </p:nvSpPr>
        <p:spPr bwMode="auto">
          <a:xfrm>
            <a:off x="466725" y="4243566"/>
            <a:ext cx="14221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dirty="0" smtClean="0">
                <a:solidFill>
                  <a:schemeClr val="bg1"/>
                </a:solidFill>
                <a:latin typeface="Tahoma" pitchFamily="34" charset="0"/>
              </a:rPr>
              <a:t>wyjaśnienia</a:t>
            </a:r>
            <a:endParaRPr lang="pl-PL" sz="1600" b="1" dirty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61" name="Text Box 122"/>
          <p:cNvSpPr txBox="1">
            <a:spLocks noChangeArrowheads="1"/>
          </p:cNvSpPr>
          <p:nvPr/>
        </p:nvSpPr>
        <p:spPr bwMode="auto">
          <a:xfrm>
            <a:off x="468313" y="5970766"/>
            <a:ext cx="123783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latin typeface="Tahoma" pitchFamily="34" charset="0"/>
              </a:rPr>
              <a:t>oswojenie</a:t>
            </a:r>
            <a:endParaRPr lang="pl-PL" sz="1600" b="1">
              <a:latin typeface="Tahoma" pitchFamily="34" charset="0"/>
            </a:endParaRPr>
          </a:p>
        </p:txBody>
      </p:sp>
      <p:pic>
        <p:nvPicPr>
          <p:cNvPr id="62" name="Obraz 61" descr="punk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3528" y="3450918"/>
            <a:ext cx="192573" cy="192573"/>
          </a:xfrm>
          <a:prstGeom prst="rect">
            <a:avLst/>
          </a:prstGeom>
        </p:spPr>
      </p:pic>
      <p:pic>
        <p:nvPicPr>
          <p:cNvPr id="63" name="Obraz 62" descr="punk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3528" y="3882891"/>
            <a:ext cx="192573" cy="192573"/>
          </a:xfrm>
          <a:prstGeom prst="rect">
            <a:avLst/>
          </a:prstGeom>
        </p:spPr>
      </p:pic>
      <p:pic>
        <p:nvPicPr>
          <p:cNvPr id="64" name="Obraz 63" descr="punk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3528" y="3020403"/>
            <a:ext cx="192573" cy="192573"/>
          </a:xfrm>
          <a:prstGeom prst="rect">
            <a:avLst/>
          </a:prstGeom>
        </p:spPr>
      </p:pic>
      <p:pic>
        <p:nvPicPr>
          <p:cNvPr id="66" name="Obraz 65" descr="punk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3528" y="4747137"/>
            <a:ext cx="192573" cy="192573"/>
          </a:xfrm>
          <a:prstGeom prst="rect">
            <a:avLst/>
          </a:prstGeom>
        </p:spPr>
      </p:pic>
      <p:pic>
        <p:nvPicPr>
          <p:cNvPr id="69" name="Obraz 68" descr="punk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3528" y="5179260"/>
            <a:ext cx="192573" cy="192573"/>
          </a:xfrm>
          <a:prstGeom prst="rect">
            <a:avLst/>
          </a:prstGeom>
        </p:spPr>
      </p:pic>
      <p:pic>
        <p:nvPicPr>
          <p:cNvPr id="70" name="Obraz 69" descr="punk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3528" y="5611383"/>
            <a:ext cx="192573" cy="192573"/>
          </a:xfrm>
          <a:prstGeom prst="rect">
            <a:avLst/>
          </a:prstGeom>
        </p:spPr>
      </p:pic>
      <p:pic>
        <p:nvPicPr>
          <p:cNvPr id="72" name="Obraz 71" descr="punk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3528" y="6043506"/>
            <a:ext cx="192573" cy="192573"/>
          </a:xfrm>
          <a:prstGeom prst="rect">
            <a:avLst/>
          </a:prstGeom>
        </p:spPr>
      </p:pic>
      <p:pic>
        <p:nvPicPr>
          <p:cNvPr id="74" name="Obraz 73" descr="punkt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3528" y="4316547"/>
            <a:ext cx="192573" cy="192573"/>
          </a:xfrm>
          <a:prstGeom prst="rect">
            <a:avLst/>
          </a:prstGeom>
        </p:spPr>
      </p:pic>
      <p:sp>
        <p:nvSpPr>
          <p:cNvPr id="75" name="Text Box 74"/>
          <p:cNvSpPr txBox="1">
            <a:spLocks noChangeArrowheads="1"/>
          </p:cNvSpPr>
          <p:nvPr/>
        </p:nvSpPr>
        <p:spPr bwMode="auto">
          <a:xfrm>
            <a:off x="466725" y="4675366"/>
            <a:ext cx="15376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latin typeface="Tahoma" pitchFamily="34" charset="0"/>
              </a:rPr>
              <a:t>drugi podział</a:t>
            </a:r>
            <a:endParaRPr lang="pl-PL" sz="1600" b="1">
              <a:latin typeface="Tahoma" pitchFamily="34" charset="0"/>
            </a:endParaRPr>
          </a:p>
        </p:txBody>
      </p:sp>
      <p:sp>
        <p:nvSpPr>
          <p:cNvPr id="77" name="Text Box 121"/>
          <p:cNvSpPr txBox="1">
            <a:spLocks noChangeArrowheads="1"/>
          </p:cNvSpPr>
          <p:nvPr/>
        </p:nvSpPr>
        <p:spPr bwMode="auto">
          <a:xfrm>
            <a:off x="466725" y="5538891"/>
            <a:ext cx="126028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latin typeface="Tahoma" pitchFamily="34" charset="0"/>
              </a:rPr>
              <a:t>odwołania</a:t>
            </a:r>
            <a:endParaRPr lang="pl-PL" sz="1600" b="1">
              <a:latin typeface="Tahoma" pitchFamily="34" charset="0"/>
            </a:endParaRPr>
          </a:p>
        </p:txBody>
      </p:sp>
      <p:sp>
        <p:nvSpPr>
          <p:cNvPr id="31" name="Text Box 76"/>
          <p:cNvSpPr txBox="1">
            <a:spLocks noChangeArrowheads="1"/>
          </p:cNvSpPr>
          <p:nvPr/>
        </p:nvSpPr>
        <p:spPr bwMode="auto">
          <a:xfrm>
            <a:off x="466725" y="5107166"/>
            <a:ext cx="108395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dirty="0" smtClean="0">
                <a:latin typeface="Tahoma" pitchFamily="34" charset="0"/>
              </a:rPr>
              <a:t>odczucia</a:t>
            </a:r>
            <a:endParaRPr lang="pl-PL" sz="1600" b="1" dirty="0">
              <a:latin typeface="Tahoma" pitchFamily="34" charset="0"/>
            </a:endParaRPr>
          </a:p>
        </p:txBody>
      </p:sp>
      <p:sp>
        <p:nvSpPr>
          <p:cNvPr id="32" name="Text Box 83"/>
          <p:cNvSpPr txBox="1">
            <a:spLocks noChangeArrowheads="1"/>
          </p:cNvSpPr>
          <p:nvPr/>
        </p:nvSpPr>
        <p:spPr bwMode="auto">
          <a:xfrm>
            <a:off x="251520" y="2124145"/>
            <a:ext cx="136815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1600" b="1" dirty="0" smtClean="0">
                <a:solidFill>
                  <a:schemeClr val="bg1"/>
                </a:solidFill>
                <a:latin typeface="Tahoma" pitchFamily="34" charset="0"/>
              </a:rPr>
              <a:t>obrócone </a:t>
            </a:r>
          </a:p>
          <a:p>
            <a:r>
              <a:rPr lang="pl-PL" sz="1600" b="1" dirty="0" smtClean="0">
                <a:solidFill>
                  <a:schemeClr val="bg1"/>
                </a:solidFill>
                <a:latin typeface="Tahoma" pitchFamily="34" charset="0"/>
              </a:rPr>
              <a:t>wahadło</a:t>
            </a:r>
            <a:endParaRPr lang="pl-PL" sz="1600" b="1" dirty="0">
              <a:solidFill>
                <a:schemeClr val="bg1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utoUpdateAnimBg="0"/>
      <p:bldP spid="50" grpId="0" autoUpdateAnimBg="0"/>
      <p:bldP spid="68" grpId="0" autoUpdateAnimBg="0"/>
      <p:bldP spid="7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rostokąt 35"/>
          <p:cNvSpPr/>
          <p:nvPr/>
        </p:nvSpPr>
        <p:spPr>
          <a:xfrm>
            <a:off x="0" y="447928"/>
            <a:ext cx="9144000" cy="532800"/>
          </a:xfrm>
          <a:prstGeom prst="rect">
            <a:avLst/>
          </a:prstGeom>
          <a:solidFill>
            <a:srgbClr val="8F37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" name="Line 10"/>
          <p:cNvSpPr>
            <a:spLocks noChangeShapeType="1"/>
          </p:cNvSpPr>
          <p:nvPr/>
        </p:nvSpPr>
        <p:spPr bwMode="auto">
          <a:xfrm rot="18900000" flipH="1">
            <a:off x="5870347" y="1880798"/>
            <a:ext cx="29562" cy="3641471"/>
          </a:xfrm>
          <a:prstGeom prst="line">
            <a:avLst/>
          </a:prstGeom>
          <a:noFill/>
          <a:ln w="28575">
            <a:solidFill>
              <a:schemeClr val="tx1"/>
            </a:solidFill>
            <a:prstDash val="solid"/>
            <a:round/>
            <a:headEnd type="triangle" w="lg" len="lg"/>
            <a:tailEnd type="triangle" w="lg" len="lg"/>
          </a:ln>
        </p:spPr>
        <p:txBody>
          <a:bodyPr/>
          <a:lstStyle/>
          <a:p>
            <a:endParaRPr lang="pl-PL"/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 rot="18900000">
            <a:off x="5595789" y="4942806"/>
            <a:ext cx="3365024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>
                <a:solidFill>
                  <a:srgbClr val="004E44"/>
                </a:solidFill>
                <a:latin typeface="Tahoma" pitchFamily="34" charset="0"/>
                <a:cs typeface="Tahoma" pitchFamily="34" charset="0"/>
              </a:rPr>
              <a:t>tradycja i wspólnota wartością</a:t>
            </a:r>
          </a:p>
        </p:txBody>
      </p:sp>
      <p:sp>
        <p:nvSpPr>
          <p:cNvPr id="26" name="Text Box 25"/>
          <p:cNvSpPr txBox="1">
            <a:spLocks noChangeArrowheads="1"/>
          </p:cNvSpPr>
          <p:nvPr/>
        </p:nvSpPr>
        <p:spPr bwMode="auto">
          <a:xfrm rot="18900000">
            <a:off x="2842512" y="2105364"/>
            <a:ext cx="330411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solidFill>
                  <a:srgbClr val="8F3735"/>
                </a:solidFill>
                <a:latin typeface="Tahoma" pitchFamily="34" charset="0"/>
                <a:cs typeface="Tahoma" pitchFamily="34" charset="0"/>
              </a:rPr>
              <a:t>tradycja </a:t>
            </a:r>
            <a:r>
              <a:rPr lang="pl-PL" sz="1600" b="1">
                <a:solidFill>
                  <a:srgbClr val="8F3735"/>
                </a:solidFill>
                <a:latin typeface="Tahoma" pitchFamily="34" charset="0"/>
                <a:cs typeface="Tahoma" pitchFamily="34" charset="0"/>
              </a:rPr>
              <a:t>i wspólnota </a:t>
            </a:r>
            <a:r>
              <a:rPr lang="pl-PL" sz="1600" b="1" smtClean="0">
                <a:solidFill>
                  <a:srgbClr val="8F3735"/>
                </a:solidFill>
                <a:latin typeface="Tahoma" pitchFamily="34" charset="0"/>
                <a:cs typeface="Tahoma" pitchFamily="34" charset="0"/>
              </a:rPr>
              <a:t>balastem</a:t>
            </a:r>
            <a:endParaRPr lang="pl-PL" sz="1600" b="1">
              <a:solidFill>
                <a:srgbClr val="8F3735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7" name="Line 9"/>
          <p:cNvSpPr>
            <a:spLocks noChangeShapeType="1"/>
          </p:cNvSpPr>
          <p:nvPr/>
        </p:nvSpPr>
        <p:spPr bwMode="auto">
          <a:xfrm rot="2700000">
            <a:off x="5869648" y="1862895"/>
            <a:ext cx="28225" cy="3675261"/>
          </a:xfrm>
          <a:prstGeom prst="line">
            <a:avLst/>
          </a:prstGeom>
          <a:noFill/>
          <a:ln w="28575">
            <a:solidFill>
              <a:schemeClr val="tx1"/>
            </a:solidFill>
            <a:prstDash val="solid"/>
            <a:round/>
            <a:headEnd type="triangle" w="lg" len="lg"/>
            <a:tailEnd type="triangle" w="lg" len="lg"/>
          </a:ln>
        </p:spPr>
        <p:txBody>
          <a:bodyPr/>
          <a:lstStyle/>
          <a:p>
            <a:endParaRPr lang="pl-PL"/>
          </a:p>
        </p:txBody>
      </p:sp>
      <p:sp>
        <p:nvSpPr>
          <p:cNvPr id="28" name="Text Box 22"/>
          <p:cNvSpPr txBox="1">
            <a:spLocks noChangeArrowheads="1"/>
          </p:cNvSpPr>
          <p:nvPr/>
        </p:nvSpPr>
        <p:spPr bwMode="auto">
          <a:xfrm rot="2700000">
            <a:off x="2692895" y="4938111"/>
            <a:ext cx="3642344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solidFill>
                  <a:srgbClr val="8F3735"/>
                </a:solidFill>
                <a:latin typeface="Tahoma" pitchFamily="34" charset="0"/>
                <a:cs typeface="Tahoma" pitchFamily="34" charset="0"/>
              </a:rPr>
              <a:t>rynek problemem – rząd nadzieją</a:t>
            </a:r>
            <a:endParaRPr lang="pl-PL" sz="1600" b="1">
              <a:solidFill>
                <a:srgbClr val="8F3735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9" name="Text Box 23"/>
          <p:cNvSpPr txBox="1">
            <a:spLocks noChangeArrowheads="1"/>
          </p:cNvSpPr>
          <p:nvPr/>
        </p:nvSpPr>
        <p:spPr bwMode="auto">
          <a:xfrm rot="2700000">
            <a:off x="5466173" y="2115004"/>
            <a:ext cx="3642344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solidFill>
                  <a:srgbClr val="004E44"/>
                </a:solidFill>
                <a:latin typeface="Tahoma" pitchFamily="34" charset="0"/>
                <a:cs typeface="Tahoma" pitchFamily="34" charset="0"/>
              </a:rPr>
              <a:t>rynek nadzieją – rząd problemem</a:t>
            </a:r>
            <a:endParaRPr lang="pl-PL" sz="1600" b="1">
              <a:solidFill>
                <a:srgbClr val="004E44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 rot="2700000">
            <a:off x="4050644" y="1857646"/>
            <a:ext cx="3657083" cy="3675901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pl-PL">
              <a:latin typeface="Calibri" pitchFamily="34" charset="0"/>
            </a:endParaRPr>
          </a:p>
        </p:txBody>
      </p:sp>
      <p:cxnSp>
        <p:nvCxnSpPr>
          <p:cNvPr id="33" name="Łącznik prosty ze strzałką 32"/>
          <p:cNvCxnSpPr/>
          <p:nvPr/>
        </p:nvCxnSpPr>
        <p:spPr>
          <a:xfrm rot="2700000" flipV="1">
            <a:off x="4025243" y="1854958"/>
            <a:ext cx="3681276" cy="3681276"/>
          </a:xfrm>
          <a:prstGeom prst="straightConnector1">
            <a:avLst/>
          </a:prstGeom>
          <a:ln w="5715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Elipsa 36"/>
          <p:cNvSpPr/>
          <p:nvPr/>
        </p:nvSpPr>
        <p:spPr>
          <a:xfrm>
            <a:off x="6012284" y="2823319"/>
            <a:ext cx="215900" cy="2190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38" name="Elipsa 37"/>
          <p:cNvSpPr/>
          <p:nvPr/>
        </p:nvSpPr>
        <p:spPr>
          <a:xfrm>
            <a:off x="4716016" y="2679303"/>
            <a:ext cx="215900" cy="219075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47" name="Elipsa 46"/>
          <p:cNvSpPr/>
          <p:nvPr/>
        </p:nvSpPr>
        <p:spPr>
          <a:xfrm>
            <a:off x="5580112" y="3901976"/>
            <a:ext cx="215900" cy="217487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48" name="pole tekstowe 15"/>
          <p:cNvSpPr txBox="1">
            <a:spLocks noChangeArrowheads="1"/>
          </p:cNvSpPr>
          <p:nvPr/>
        </p:nvSpPr>
        <p:spPr bwMode="auto">
          <a:xfrm>
            <a:off x="6044729" y="2433662"/>
            <a:ext cx="6238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b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PO</a:t>
            </a:r>
          </a:p>
        </p:txBody>
      </p:sp>
      <p:sp>
        <p:nvSpPr>
          <p:cNvPr id="49" name="pole tekstowe 16"/>
          <p:cNvSpPr txBox="1">
            <a:spLocks noChangeArrowheads="1"/>
          </p:cNvSpPr>
          <p:nvPr/>
        </p:nvSpPr>
        <p:spPr bwMode="auto">
          <a:xfrm>
            <a:off x="4139952" y="2830934"/>
            <a:ext cx="7889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SLD</a:t>
            </a:r>
          </a:p>
        </p:txBody>
      </p:sp>
      <p:sp>
        <p:nvSpPr>
          <p:cNvPr id="50" name="pole tekstowe 17"/>
          <p:cNvSpPr txBox="1">
            <a:spLocks noChangeArrowheads="1"/>
          </p:cNvSpPr>
          <p:nvPr/>
        </p:nvSpPr>
        <p:spPr bwMode="auto">
          <a:xfrm>
            <a:off x="4863009" y="3687415"/>
            <a:ext cx="7585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b="1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PSL</a:t>
            </a:r>
          </a:p>
        </p:txBody>
      </p:sp>
      <p:sp>
        <p:nvSpPr>
          <p:cNvPr id="51" name="Elipsa 50"/>
          <p:cNvSpPr/>
          <p:nvPr/>
        </p:nvSpPr>
        <p:spPr>
          <a:xfrm>
            <a:off x="6300192" y="4767535"/>
            <a:ext cx="215900" cy="219075"/>
          </a:xfrm>
          <a:prstGeom prst="ellipse">
            <a:avLst/>
          </a:prstGeom>
          <a:solidFill>
            <a:srgbClr val="17375E"/>
          </a:solidFill>
          <a:ln>
            <a:solidFill>
              <a:srgbClr val="173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54" name="pole tekstowe 24"/>
          <p:cNvSpPr txBox="1">
            <a:spLocks noChangeArrowheads="1"/>
          </p:cNvSpPr>
          <p:nvPr/>
        </p:nvSpPr>
        <p:spPr bwMode="auto">
          <a:xfrm rot="16200000">
            <a:off x="2143517" y="3461562"/>
            <a:ext cx="1430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b="1" smtClean="0">
                <a:solidFill>
                  <a:srgbClr val="8F3735"/>
                </a:solidFill>
                <a:latin typeface="Tahoma" pitchFamily="34" charset="0"/>
                <a:cs typeface="Tahoma" pitchFamily="34" charset="0"/>
              </a:rPr>
              <a:t>LEWICA</a:t>
            </a:r>
            <a:endParaRPr lang="pl-PL" b="1">
              <a:solidFill>
                <a:srgbClr val="8F3735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5" name="pole tekstowe 24"/>
          <p:cNvSpPr txBox="1">
            <a:spLocks noChangeArrowheads="1"/>
          </p:cNvSpPr>
          <p:nvPr/>
        </p:nvSpPr>
        <p:spPr bwMode="auto">
          <a:xfrm rot="5400000">
            <a:off x="8027919" y="3470926"/>
            <a:ext cx="16995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b="1" smtClean="0">
                <a:solidFill>
                  <a:srgbClr val="004E44"/>
                </a:solidFill>
                <a:latin typeface="Tahoma" pitchFamily="34" charset="0"/>
                <a:cs typeface="Tahoma" pitchFamily="34" charset="0"/>
              </a:rPr>
              <a:t>PRAWICA</a:t>
            </a:r>
            <a:endParaRPr lang="pl-PL" b="1">
              <a:solidFill>
                <a:srgbClr val="004E44"/>
              </a:solidFill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56" name="Łącznik prosty ze strzałką 55"/>
          <p:cNvCxnSpPr/>
          <p:nvPr/>
        </p:nvCxnSpPr>
        <p:spPr>
          <a:xfrm>
            <a:off x="6300192" y="2895327"/>
            <a:ext cx="0" cy="1800200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prstDash val="sysDot"/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pole tekstowe 24"/>
          <p:cNvSpPr txBox="1">
            <a:spLocks noChangeArrowheads="1"/>
          </p:cNvSpPr>
          <p:nvPr/>
        </p:nvSpPr>
        <p:spPr bwMode="auto">
          <a:xfrm>
            <a:off x="4427984" y="548680"/>
            <a:ext cx="29081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(BI-)LIBERALIZM</a:t>
            </a:r>
            <a:endParaRPr lang="pl-PL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8" name="pole tekstowe 24"/>
          <p:cNvSpPr txBox="1">
            <a:spLocks noChangeArrowheads="1"/>
          </p:cNvSpPr>
          <p:nvPr/>
        </p:nvSpPr>
        <p:spPr bwMode="auto">
          <a:xfrm>
            <a:off x="4738878" y="6351711"/>
            <a:ext cx="22813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b="1" smtClean="0">
                <a:latin typeface="Tahoma" pitchFamily="34" charset="0"/>
                <a:cs typeface="Tahoma" pitchFamily="34" charset="0"/>
              </a:rPr>
              <a:t>SOLIDARYZM</a:t>
            </a:r>
            <a:endParaRPr lang="pl-PL" b="1">
              <a:latin typeface="Tahoma" pitchFamily="34" charset="0"/>
              <a:cs typeface="Tahoma" pitchFamily="34" charset="0"/>
            </a:endParaRPr>
          </a:p>
        </p:txBody>
      </p:sp>
      <p:sp>
        <p:nvSpPr>
          <p:cNvPr id="65" name="Text Box 2"/>
          <p:cNvSpPr txBox="1">
            <a:spLocks noChangeArrowheads="1"/>
          </p:cNvSpPr>
          <p:nvPr/>
        </p:nvSpPr>
        <p:spPr bwMode="auto">
          <a:xfrm>
            <a:off x="107504" y="1196975"/>
            <a:ext cx="8856985" cy="754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l-PL" sz="4300" b="1" smtClean="0">
                <a:solidFill>
                  <a:srgbClr val="8F3735"/>
                </a:solidFill>
                <a:latin typeface="Tahoma" pitchFamily="34" charset="0"/>
              </a:rPr>
              <a:t>oś poprzeczna</a:t>
            </a:r>
            <a:endParaRPr lang="pl-PL" sz="4300" b="1">
              <a:solidFill>
                <a:srgbClr val="8F3735"/>
              </a:solidFill>
              <a:latin typeface="Tahoma" pitchFamily="34" charset="0"/>
            </a:endParaRPr>
          </a:p>
        </p:txBody>
      </p:sp>
      <p:sp>
        <p:nvSpPr>
          <p:cNvPr id="44" name="pole tekstowe 18"/>
          <p:cNvSpPr txBox="1">
            <a:spLocks noChangeArrowheads="1"/>
          </p:cNvSpPr>
          <p:nvPr/>
        </p:nvSpPr>
        <p:spPr bwMode="auto">
          <a:xfrm>
            <a:off x="6444208" y="4797152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b="1">
                <a:solidFill>
                  <a:srgbClr val="17375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PiS</a:t>
            </a:r>
          </a:p>
        </p:txBody>
      </p:sp>
      <p:cxnSp>
        <p:nvCxnSpPr>
          <p:cNvPr id="45" name="Łącznik prosty ze strzałką 44"/>
          <p:cNvCxnSpPr/>
          <p:nvPr/>
        </p:nvCxnSpPr>
        <p:spPr>
          <a:xfrm flipH="1">
            <a:off x="5868144" y="1124744"/>
            <a:ext cx="10656" cy="5184576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prstDash val="solid"/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179512" y="2057400"/>
            <a:ext cx="2160240" cy="4343400"/>
          </a:xfrm>
          <a:prstGeom prst="rect">
            <a:avLst/>
          </a:prstGeom>
          <a:solidFill>
            <a:srgbClr val="8F3735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l-PL"/>
          </a:p>
        </p:txBody>
      </p:sp>
      <p:pic>
        <p:nvPicPr>
          <p:cNvPr id="59" name="Obraz 58" descr="punk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4316547"/>
            <a:ext cx="192573" cy="192573"/>
          </a:xfrm>
          <a:prstGeom prst="rect">
            <a:avLst/>
          </a:prstGeom>
        </p:spPr>
      </p:pic>
      <p:sp>
        <p:nvSpPr>
          <p:cNvPr id="60" name="Text Box 71"/>
          <p:cNvSpPr txBox="1">
            <a:spLocks noChangeArrowheads="1"/>
          </p:cNvSpPr>
          <p:nvPr/>
        </p:nvSpPr>
        <p:spPr bwMode="auto">
          <a:xfrm>
            <a:off x="466725" y="2946579"/>
            <a:ext cx="140775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latin typeface="Tahoma" pitchFamily="34" charset="0"/>
              </a:rPr>
              <a:t>osie ideowe</a:t>
            </a:r>
            <a:endParaRPr lang="pl-PL" sz="1600" b="1">
              <a:latin typeface="Tahoma" pitchFamily="34" charset="0"/>
            </a:endParaRPr>
          </a:p>
        </p:txBody>
      </p:sp>
      <p:sp>
        <p:nvSpPr>
          <p:cNvPr id="61" name="Text Box 72"/>
          <p:cNvSpPr txBox="1">
            <a:spLocks noChangeArrowheads="1"/>
          </p:cNvSpPr>
          <p:nvPr/>
        </p:nvSpPr>
        <p:spPr bwMode="auto">
          <a:xfrm>
            <a:off x="466725" y="3378379"/>
            <a:ext cx="144623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latin typeface="Tahoma" pitchFamily="34" charset="0"/>
              </a:rPr>
              <a:t>dwa pakiety</a:t>
            </a:r>
            <a:endParaRPr lang="pl-PL" sz="1600" b="1">
              <a:latin typeface="Tahoma" pitchFamily="34" charset="0"/>
            </a:endParaRPr>
          </a:p>
        </p:txBody>
      </p:sp>
      <p:sp>
        <p:nvSpPr>
          <p:cNvPr id="64" name="Text Box 80"/>
          <p:cNvSpPr txBox="1">
            <a:spLocks noChangeArrowheads="1"/>
          </p:cNvSpPr>
          <p:nvPr/>
        </p:nvSpPr>
        <p:spPr bwMode="auto">
          <a:xfrm>
            <a:off x="466725" y="3811766"/>
            <a:ext cx="148149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dirty="0" smtClean="0">
                <a:latin typeface="Tahoma" pitchFamily="34" charset="0"/>
              </a:rPr>
              <a:t>przesunięcia</a:t>
            </a:r>
            <a:endParaRPr lang="pl-PL" sz="1600" b="1" dirty="0">
              <a:latin typeface="Tahoma" pitchFamily="34" charset="0"/>
            </a:endParaRPr>
          </a:p>
        </p:txBody>
      </p:sp>
      <p:sp>
        <p:nvSpPr>
          <p:cNvPr id="66" name="Text Box 87"/>
          <p:cNvSpPr txBox="1">
            <a:spLocks noChangeArrowheads="1"/>
          </p:cNvSpPr>
          <p:nvPr/>
        </p:nvSpPr>
        <p:spPr bwMode="auto">
          <a:xfrm>
            <a:off x="466725" y="4243566"/>
            <a:ext cx="14221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latin typeface="Tahoma" pitchFamily="34" charset="0"/>
              </a:rPr>
              <a:t>wyjaśnienia</a:t>
            </a:r>
            <a:endParaRPr lang="pl-PL" sz="1600" b="1">
              <a:latin typeface="Tahoma" pitchFamily="34" charset="0"/>
            </a:endParaRPr>
          </a:p>
        </p:txBody>
      </p:sp>
      <p:sp>
        <p:nvSpPr>
          <p:cNvPr id="68" name="Text Box 122"/>
          <p:cNvSpPr txBox="1">
            <a:spLocks noChangeArrowheads="1"/>
          </p:cNvSpPr>
          <p:nvPr/>
        </p:nvSpPr>
        <p:spPr bwMode="auto">
          <a:xfrm>
            <a:off x="468313" y="5970766"/>
            <a:ext cx="123783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latin typeface="Tahoma" pitchFamily="34" charset="0"/>
              </a:rPr>
              <a:t>oswojenie</a:t>
            </a:r>
            <a:endParaRPr lang="pl-PL" sz="1600" b="1">
              <a:latin typeface="Tahoma" pitchFamily="34" charset="0"/>
            </a:endParaRPr>
          </a:p>
        </p:txBody>
      </p:sp>
      <p:pic>
        <p:nvPicPr>
          <p:cNvPr id="70" name="Obraz 69" descr="punk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3450918"/>
            <a:ext cx="192573" cy="192573"/>
          </a:xfrm>
          <a:prstGeom prst="rect">
            <a:avLst/>
          </a:prstGeom>
        </p:spPr>
      </p:pic>
      <p:pic>
        <p:nvPicPr>
          <p:cNvPr id="71" name="Obraz 70" descr="punk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3882891"/>
            <a:ext cx="192573" cy="192573"/>
          </a:xfrm>
          <a:prstGeom prst="rect">
            <a:avLst/>
          </a:prstGeom>
        </p:spPr>
      </p:pic>
      <p:pic>
        <p:nvPicPr>
          <p:cNvPr id="72" name="Obraz 71" descr="punk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3020403"/>
            <a:ext cx="192573" cy="192573"/>
          </a:xfrm>
          <a:prstGeom prst="rect">
            <a:avLst/>
          </a:prstGeom>
        </p:spPr>
      </p:pic>
      <p:pic>
        <p:nvPicPr>
          <p:cNvPr id="73" name="Obraz 72" descr="punk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4747137"/>
            <a:ext cx="192573" cy="192573"/>
          </a:xfrm>
          <a:prstGeom prst="rect">
            <a:avLst/>
          </a:prstGeom>
        </p:spPr>
      </p:pic>
      <p:pic>
        <p:nvPicPr>
          <p:cNvPr id="74" name="Obraz 73" descr="punk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5179260"/>
            <a:ext cx="192573" cy="192573"/>
          </a:xfrm>
          <a:prstGeom prst="rect">
            <a:avLst/>
          </a:prstGeom>
        </p:spPr>
      </p:pic>
      <p:pic>
        <p:nvPicPr>
          <p:cNvPr id="75" name="Obraz 74" descr="punk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5611383"/>
            <a:ext cx="192573" cy="192573"/>
          </a:xfrm>
          <a:prstGeom prst="rect">
            <a:avLst/>
          </a:prstGeom>
        </p:spPr>
      </p:pic>
      <p:pic>
        <p:nvPicPr>
          <p:cNvPr id="76" name="Obraz 75" descr="punk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6043506"/>
            <a:ext cx="192573" cy="192573"/>
          </a:xfrm>
          <a:prstGeom prst="rect">
            <a:avLst/>
          </a:prstGeom>
        </p:spPr>
      </p:pic>
      <p:pic>
        <p:nvPicPr>
          <p:cNvPr id="77" name="Obraz 76" descr="punkt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3528" y="4748595"/>
            <a:ext cx="192573" cy="192573"/>
          </a:xfrm>
          <a:prstGeom prst="rect">
            <a:avLst/>
          </a:prstGeom>
        </p:spPr>
      </p:pic>
      <p:sp>
        <p:nvSpPr>
          <p:cNvPr id="78" name="Text Box 74"/>
          <p:cNvSpPr txBox="1">
            <a:spLocks noChangeArrowheads="1"/>
          </p:cNvSpPr>
          <p:nvPr/>
        </p:nvSpPr>
        <p:spPr bwMode="auto">
          <a:xfrm>
            <a:off x="466725" y="4675366"/>
            <a:ext cx="15376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dirty="0" smtClean="0">
                <a:solidFill>
                  <a:schemeClr val="bg1"/>
                </a:solidFill>
                <a:latin typeface="Tahoma" pitchFamily="34" charset="0"/>
              </a:rPr>
              <a:t>drugi podział</a:t>
            </a:r>
            <a:endParaRPr lang="pl-PL" sz="1600" b="1" dirty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80" name="Text Box 121"/>
          <p:cNvSpPr txBox="1">
            <a:spLocks noChangeArrowheads="1"/>
          </p:cNvSpPr>
          <p:nvPr/>
        </p:nvSpPr>
        <p:spPr bwMode="auto">
          <a:xfrm>
            <a:off x="466725" y="5538891"/>
            <a:ext cx="126028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latin typeface="Tahoma" pitchFamily="34" charset="0"/>
              </a:rPr>
              <a:t>odwołania</a:t>
            </a:r>
            <a:endParaRPr lang="pl-PL" sz="1600" b="1">
              <a:latin typeface="Tahoma" pitchFamily="34" charset="0"/>
            </a:endParaRPr>
          </a:p>
        </p:txBody>
      </p:sp>
      <p:sp>
        <p:nvSpPr>
          <p:cNvPr id="46" name="Text Box 76"/>
          <p:cNvSpPr txBox="1">
            <a:spLocks noChangeArrowheads="1"/>
          </p:cNvSpPr>
          <p:nvPr/>
        </p:nvSpPr>
        <p:spPr bwMode="auto">
          <a:xfrm>
            <a:off x="466725" y="5107166"/>
            <a:ext cx="108395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dirty="0" smtClean="0">
                <a:latin typeface="Tahoma" pitchFamily="34" charset="0"/>
              </a:rPr>
              <a:t>odczucia</a:t>
            </a:r>
            <a:endParaRPr lang="pl-PL" sz="1600" b="1" dirty="0">
              <a:latin typeface="Tahoma" pitchFamily="34" charset="0"/>
            </a:endParaRPr>
          </a:p>
        </p:txBody>
      </p:sp>
      <p:sp>
        <p:nvSpPr>
          <p:cNvPr id="52" name="Text Box 83"/>
          <p:cNvSpPr txBox="1">
            <a:spLocks noChangeArrowheads="1"/>
          </p:cNvSpPr>
          <p:nvPr/>
        </p:nvSpPr>
        <p:spPr bwMode="auto">
          <a:xfrm>
            <a:off x="251520" y="2124145"/>
            <a:ext cx="136815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1600" b="1" dirty="0" smtClean="0">
                <a:solidFill>
                  <a:schemeClr val="bg1"/>
                </a:solidFill>
                <a:latin typeface="Tahoma" pitchFamily="34" charset="0"/>
              </a:rPr>
              <a:t>obrócone </a:t>
            </a:r>
          </a:p>
          <a:p>
            <a:r>
              <a:rPr lang="pl-PL" sz="1600" b="1" dirty="0" smtClean="0">
                <a:solidFill>
                  <a:schemeClr val="bg1"/>
                </a:solidFill>
                <a:latin typeface="Tahoma" pitchFamily="34" charset="0"/>
              </a:rPr>
              <a:t>wahadło</a:t>
            </a:r>
            <a:endParaRPr lang="pl-PL" sz="1600" b="1" dirty="0">
              <a:solidFill>
                <a:schemeClr val="bg1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27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27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27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27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27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27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47" grpId="0" animBg="1"/>
      <p:bldP spid="48" grpId="0"/>
      <p:bldP spid="49" grpId="0"/>
      <p:bldP spid="50" grpId="0"/>
      <p:bldP spid="51" grpId="0" animBg="1"/>
      <p:bldP spid="57" grpId="0"/>
      <p:bldP spid="58" grpId="0"/>
      <p:bldP spid="4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rostokąt 35"/>
          <p:cNvSpPr/>
          <p:nvPr/>
        </p:nvSpPr>
        <p:spPr>
          <a:xfrm>
            <a:off x="0" y="447928"/>
            <a:ext cx="9144000" cy="532800"/>
          </a:xfrm>
          <a:prstGeom prst="rect">
            <a:avLst/>
          </a:prstGeom>
          <a:solidFill>
            <a:srgbClr val="8F37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4" name="Text Box 83"/>
          <p:cNvSpPr txBox="1">
            <a:spLocks noChangeArrowheads="1"/>
          </p:cNvSpPr>
          <p:nvPr/>
        </p:nvSpPr>
        <p:spPr bwMode="auto">
          <a:xfrm>
            <a:off x="403225" y="2276545"/>
            <a:ext cx="222091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600" b="1" smtClean="0">
                <a:solidFill>
                  <a:schemeClr val="bg1"/>
                </a:solidFill>
                <a:latin typeface="Tahoma" pitchFamily="34" charset="0"/>
              </a:rPr>
              <a:t>obrócone wahadło</a:t>
            </a:r>
            <a:endParaRPr lang="pl-PL" sz="1600" b="1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179512" y="2057400"/>
            <a:ext cx="2160240" cy="4343400"/>
          </a:xfrm>
          <a:prstGeom prst="rect">
            <a:avLst/>
          </a:prstGeom>
          <a:solidFill>
            <a:srgbClr val="8F3735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l-PL"/>
          </a:p>
        </p:txBody>
      </p:sp>
      <p:pic>
        <p:nvPicPr>
          <p:cNvPr id="45" name="Obraz 44" descr="punk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4316547"/>
            <a:ext cx="192573" cy="192573"/>
          </a:xfrm>
          <a:prstGeom prst="rect">
            <a:avLst/>
          </a:prstGeom>
        </p:spPr>
      </p:pic>
      <p:sp>
        <p:nvSpPr>
          <p:cNvPr id="46" name="Text Box 71"/>
          <p:cNvSpPr txBox="1">
            <a:spLocks noChangeArrowheads="1"/>
          </p:cNvSpPr>
          <p:nvPr/>
        </p:nvSpPr>
        <p:spPr bwMode="auto">
          <a:xfrm>
            <a:off x="466725" y="2946579"/>
            <a:ext cx="140775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latin typeface="Tahoma" pitchFamily="34" charset="0"/>
              </a:rPr>
              <a:t>osie ideowe</a:t>
            </a:r>
            <a:endParaRPr lang="pl-PL" sz="1600" b="1">
              <a:latin typeface="Tahoma" pitchFamily="34" charset="0"/>
            </a:endParaRPr>
          </a:p>
        </p:txBody>
      </p:sp>
      <p:sp>
        <p:nvSpPr>
          <p:cNvPr id="47" name="Text Box 72"/>
          <p:cNvSpPr txBox="1">
            <a:spLocks noChangeArrowheads="1"/>
          </p:cNvSpPr>
          <p:nvPr/>
        </p:nvSpPr>
        <p:spPr bwMode="auto">
          <a:xfrm>
            <a:off x="466725" y="3378379"/>
            <a:ext cx="144623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latin typeface="Tahoma" pitchFamily="34" charset="0"/>
              </a:rPr>
              <a:t>dwa pakiety</a:t>
            </a:r>
            <a:endParaRPr lang="pl-PL" sz="1600" b="1">
              <a:latin typeface="Tahoma" pitchFamily="34" charset="0"/>
            </a:endParaRPr>
          </a:p>
        </p:txBody>
      </p:sp>
      <p:sp>
        <p:nvSpPr>
          <p:cNvPr id="48" name="Text Box 80"/>
          <p:cNvSpPr txBox="1">
            <a:spLocks noChangeArrowheads="1"/>
          </p:cNvSpPr>
          <p:nvPr/>
        </p:nvSpPr>
        <p:spPr bwMode="auto">
          <a:xfrm>
            <a:off x="466725" y="3811766"/>
            <a:ext cx="148149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dirty="0" smtClean="0">
                <a:latin typeface="Tahoma" pitchFamily="34" charset="0"/>
              </a:rPr>
              <a:t>przesunięcia</a:t>
            </a:r>
            <a:endParaRPr lang="pl-PL" sz="1600" b="1" dirty="0">
              <a:latin typeface="Tahoma" pitchFamily="34" charset="0"/>
            </a:endParaRPr>
          </a:p>
        </p:txBody>
      </p:sp>
      <p:sp>
        <p:nvSpPr>
          <p:cNvPr id="49" name="Text Box 87"/>
          <p:cNvSpPr txBox="1">
            <a:spLocks noChangeArrowheads="1"/>
          </p:cNvSpPr>
          <p:nvPr/>
        </p:nvSpPr>
        <p:spPr bwMode="auto">
          <a:xfrm>
            <a:off x="466725" y="4243566"/>
            <a:ext cx="14221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latin typeface="Tahoma" pitchFamily="34" charset="0"/>
              </a:rPr>
              <a:t>wyjaśnienia</a:t>
            </a:r>
            <a:endParaRPr lang="pl-PL" sz="1600" b="1">
              <a:latin typeface="Tahoma" pitchFamily="34" charset="0"/>
            </a:endParaRPr>
          </a:p>
        </p:txBody>
      </p:sp>
      <p:sp>
        <p:nvSpPr>
          <p:cNvPr id="50" name="Text Box 122"/>
          <p:cNvSpPr txBox="1">
            <a:spLocks noChangeArrowheads="1"/>
          </p:cNvSpPr>
          <p:nvPr/>
        </p:nvSpPr>
        <p:spPr bwMode="auto">
          <a:xfrm>
            <a:off x="468313" y="5970766"/>
            <a:ext cx="123783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latin typeface="Tahoma" pitchFamily="34" charset="0"/>
              </a:rPr>
              <a:t>oswojenie</a:t>
            </a:r>
            <a:endParaRPr lang="pl-PL" sz="1600" b="1">
              <a:latin typeface="Tahoma" pitchFamily="34" charset="0"/>
            </a:endParaRPr>
          </a:p>
        </p:txBody>
      </p:sp>
      <p:pic>
        <p:nvPicPr>
          <p:cNvPr id="51" name="Obraz 50" descr="punk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3450918"/>
            <a:ext cx="192573" cy="192573"/>
          </a:xfrm>
          <a:prstGeom prst="rect">
            <a:avLst/>
          </a:prstGeom>
        </p:spPr>
      </p:pic>
      <p:pic>
        <p:nvPicPr>
          <p:cNvPr id="52" name="Obraz 51" descr="punk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3882891"/>
            <a:ext cx="192573" cy="192573"/>
          </a:xfrm>
          <a:prstGeom prst="rect">
            <a:avLst/>
          </a:prstGeom>
        </p:spPr>
      </p:pic>
      <p:pic>
        <p:nvPicPr>
          <p:cNvPr id="53" name="Obraz 52" descr="punk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3020403"/>
            <a:ext cx="192573" cy="192573"/>
          </a:xfrm>
          <a:prstGeom prst="rect">
            <a:avLst/>
          </a:prstGeom>
        </p:spPr>
      </p:pic>
      <p:pic>
        <p:nvPicPr>
          <p:cNvPr id="54" name="Obraz 53" descr="punk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4747137"/>
            <a:ext cx="192573" cy="192573"/>
          </a:xfrm>
          <a:prstGeom prst="rect">
            <a:avLst/>
          </a:prstGeom>
        </p:spPr>
      </p:pic>
      <p:pic>
        <p:nvPicPr>
          <p:cNvPr id="55" name="Obraz 54" descr="punk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5179260"/>
            <a:ext cx="192573" cy="192573"/>
          </a:xfrm>
          <a:prstGeom prst="rect">
            <a:avLst/>
          </a:prstGeom>
        </p:spPr>
      </p:pic>
      <p:pic>
        <p:nvPicPr>
          <p:cNvPr id="56" name="Obraz 55" descr="punk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5611383"/>
            <a:ext cx="192573" cy="192573"/>
          </a:xfrm>
          <a:prstGeom prst="rect">
            <a:avLst/>
          </a:prstGeom>
        </p:spPr>
      </p:pic>
      <p:pic>
        <p:nvPicPr>
          <p:cNvPr id="57" name="Obraz 56" descr="punk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6043506"/>
            <a:ext cx="192573" cy="192573"/>
          </a:xfrm>
          <a:prstGeom prst="rect">
            <a:avLst/>
          </a:prstGeom>
        </p:spPr>
      </p:pic>
      <p:pic>
        <p:nvPicPr>
          <p:cNvPr id="58" name="Obraz 57" descr="punkt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3528" y="5180643"/>
            <a:ext cx="192573" cy="192573"/>
          </a:xfrm>
          <a:prstGeom prst="rect">
            <a:avLst/>
          </a:prstGeom>
        </p:spPr>
      </p:pic>
      <p:sp>
        <p:nvSpPr>
          <p:cNvPr id="59" name="Text Box 74"/>
          <p:cNvSpPr txBox="1">
            <a:spLocks noChangeArrowheads="1"/>
          </p:cNvSpPr>
          <p:nvPr/>
        </p:nvSpPr>
        <p:spPr bwMode="auto">
          <a:xfrm>
            <a:off x="466725" y="4675366"/>
            <a:ext cx="15376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latin typeface="Tahoma" pitchFamily="34" charset="0"/>
              </a:rPr>
              <a:t>drugi podział</a:t>
            </a:r>
            <a:endParaRPr lang="pl-PL" sz="1600" b="1">
              <a:latin typeface="Tahoma" pitchFamily="34" charset="0"/>
            </a:endParaRPr>
          </a:p>
        </p:txBody>
      </p:sp>
      <p:sp>
        <p:nvSpPr>
          <p:cNvPr id="60" name="Text Box 76"/>
          <p:cNvSpPr txBox="1">
            <a:spLocks noChangeArrowheads="1"/>
          </p:cNvSpPr>
          <p:nvPr/>
        </p:nvSpPr>
        <p:spPr bwMode="auto">
          <a:xfrm>
            <a:off x="466725" y="5107166"/>
            <a:ext cx="108395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dirty="0" smtClean="0">
                <a:solidFill>
                  <a:schemeClr val="bg1"/>
                </a:solidFill>
                <a:latin typeface="Tahoma" pitchFamily="34" charset="0"/>
              </a:rPr>
              <a:t>odczucia</a:t>
            </a:r>
            <a:endParaRPr lang="pl-PL" sz="1600" b="1" dirty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61" name="Text Box 121"/>
          <p:cNvSpPr txBox="1">
            <a:spLocks noChangeArrowheads="1"/>
          </p:cNvSpPr>
          <p:nvPr/>
        </p:nvSpPr>
        <p:spPr bwMode="auto">
          <a:xfrm>
            <a:off x="466725" y="5538891"/>
            <a:ext cx="126028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latin typeface="Tahoma" pitchFamily="34" charset="0"/>
              </a:rPr>
              <a:t>odwołania</a:t>
            </a:r>
            <a:endParaRPr lang="pl-PL" sz="1600" b="1">
              <a:latin typeface="Tahoma" pitchFamily="34" charset="0"/>
            </a:endParaRPr>
          </a:p>
        </p:txBody>
      </p:sp>
      <p:sp>
        <p:nvSpPr>
          <p:cNvPr id="25" name="Line 10"/>
          <p:cNvSpPr>
            <a:spLocks noChangeShapeType="1"/>
          </p:cNvSpPr>
          <p:nvPr/>
        </p:nvSpPr>
        <p:spPr bwMode="auto">
          <a:xfrm rot="18900000" flipH="1">
            <a:off x="5870347" y="1880798"/>
            <a:ext cx="29562" cy="3641471"/>
          </a:xfrm>
          <a:prstGeom prst="line">
            <a:avLst/>
          </a:prstGeom>
          <a:noFill/>
          <a:ln w="28575">
            <a:solidFill>
              <a:schemeClr val="tx1"/>
            </a:solidFill>
            <a:prstDash val="solid"/>
            <a:round/>
            <a:headEnd type="triangle" w="lg" len="lg"/>
            <a:tailEnd type="triangle" w="lg" len="lg"/>
          </a:ln>
        </p:spPr>
        <p:txBody>
          <a:bodyPr/>
          <a:lstStyle/>
          <a:p>
            <a:endParaRPr lang="pl-PL"/>
          </a:p>
        </p:txBody>
      </p:sp>
      <p:sp>
        <p:nvSpPr>
          <p:cNvPr id="26" name="Text Box 24"/>
          <p:cNvSpPr txBox="1">
            <a:spLocks noChangeArrowheads="1"/>
          </p:cNvSpPr>
          <p:nvPr/>
        </p:nvSpPr>
        <p:spPr bwMode="auto">
          <a:xfrm rot="18900000">
            <a:off x="5595789" y="4942806"/>
            <a:ext cx="3365024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>
                <a:solidFill>
                  <a:srgbClr val="004E44"/>
                </a:solidFill>
                <a:latin typeface="Tahoma" pitchFamily="34" charset="0"/>
                <a:cs typeface="Tahoma" pitchFamily="34" charset="0"/>
              </a:rPr>
              <a:t>tradycja i wspólnota wartością</a:t>
            </a:r>
          </a:p>
        </p:txBody>
      </p:sp>
      <p:sp>
        <p:nvSpPr>
          <p:cNvPr id="27" name="Text Box 25"/>
          <p:cNvSpPr txBox="1">
            <a:spLocks noChangeArrowheads="1"/>
          </p:cNvSpPr>
          <p:nvPr/>
        </p:nvSpPr>
        <p:spPr bwMode="auto">
          <a:xfrm rot="18900000">
            <a:off x="2842512" y="2105364"/>
            <a:ext cx="330411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solidFill>
                  <a:srgbClr val="8F3735"/>
                </a:solidFill>
                <a:latin typeface="Tahoma" pitchFamily="34" charset="0"/>
                <a:cs typeface="Tahoma" pitchFamily="34" charset="0"/>
              </a:rPr>
              <a:t>tradycja </a:t>
            </a:r>
            <a:r>
              <a:rPr lang="pl-PL" sz="1600" b="1">
                <a:solidFill>
                  <a:srgbClr val="8F3735"/>
                </a:solidFill>
                <a:latin typeface="Tahoma" pitchFamily="34" charset="0"/>
                <a:cs typeface="Tahoma" pitchFamily="34" charset="0"/>
              </a:rPr>
              <a:t>i wspólnota </a:t>
            </a:r>
            <a:r>
              <a:rPr lang="pl-PL" sz="1600" b="1" smtClean="0">
                <a:solidFill>
                  <a:srgbClr val="8F3735"/>
                </a:solidFill>
                <a:latin typeface="Tahoma" pitchFamily="34" charset="0"/>
                <a:cs typeface="Tahoma" pitchFamily="34" charset="0"/>
              </a:rPr>
              <a:t>balastem</a:t>
            </a:r>
            <a:endParaRPr lang="pl-PL" sz="1600" b="1">
              <a:solidFill>
                <a:srgbClr val="8F3735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8" name="Line 9"/>
          <p:cNvSpPr>
            <a:spLocks noChangeShapeType="1"/>
          </p:cNvSpPr>
          <p:nvPr/>
        </p:nvSpPr>
        <p:spPr bwMode="auto">
          <a:xfrm rot="2700000">
            <a:off x="5869648" y="1862895"/>
            <a:ext cx="28225" cy="3675261"/>
          </a:xfrm>
          <a:prstGeom prst="line">
            <a:avLst/>
          </a:prstGeom>
          <a:noFill/>
          <a:ln w="28575">
            <a:solidFill>
              <a:schemeClr val="tx1"/>
            </a:solidFill>
            <a:prstDash val="solid"/>
            <a:round/>
            <a:headEnd type="triangle" w="lg" len="lg"/>
            <a:tailEnd type="triangle" w="lg" len="lg"/>
          </a:ln>
        </p:spPr>
        <p:txBody>
          <a:bodyPr/>
          <a:lstStyle/>
          <a:p>
            <a:endParaRPr lang="pl-PL"/>
          </a:p>
        </p:txBody>
      </p:sp>
      <p:sp>
        <p:nvSpPr>
          <p:cNvPr id="29" name="Text Box 22"/>
          <p:cNvSpPr txBox="1">
            <a:spLocks noChangeArrowheads="1"/>
          </p:cNvSpPr>
          <p:nvPr/>
        </p:nvSpPr>
        <p:spPr bwMode="auto">
          <a:xfrm rot="2700000">
            <a:off x="2692895" y="4938111"/>
            <a:ext cx="3642344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solidFill>
                  <a:srgbClr val="8F3735"/>
                </a:solidFill>
                <a:latin typeface="Tahoma" pitchFamily="34" charset="0"/>
                <a:cs typeface="Tahoma" pitchFamily="34" charset="0"/>
              </a:rPr>
              <a:t>rynek problemem – rząd nadzieją</a:t>
            </a:r>
            <a:endParaRPr lang="pl-PL" sz="1600" b="1">
              <a:solidFill>
                <a:srgbClr val="8F3735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0" name="Text Box 23"/>
          <p:cNvSpPr txBox="1">
            <a:spLocks noChangeArrowheads="1"/>
          </p:cNvSpPr>
          <p:nvPr/>
        </p:nvSpPr>
        <p:spPr bwMode="auto">
          <a:xfrm rot="2700000">
            <a:off x="5466173" y="2115004"/>
            <a:ext cx="3642344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solidFill>
                  <a:srgbClr val="004E44"/>
                </a:solidFill>
                <a:latin typeface="Tahoma" pitchFamily="34" charset="0"/>
                <a:cs typeface="Tahoma" pitchFamily="34" charset="0"/>
              </a:rPr>
              <a:t>rynek nadzieją – rząd problemem</a:t>
            </a:r>
            <a:endParaRPr lang="pl-PL" sz="1600" b="1">
              <a:solidFill>
                <a:srgbClr val="004E44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 rot="2700000">
            <a:off x="4050644" y="1857646"/>
            <a:ext cx="3657083" cy="3675901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107504" y="1196975"/>
            <a:ext cx="8856985" cy="754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l-PL" sz="4300" b="1" dirty="0" smtClean="0">
                <a:solidFill>
                  <a:srgbClr val="8F3735"/>
                </a:solidFill>
                <a:latin typeface="Tahoma" pitchFamily="34" charset="0"/>
              </a:rPr>
              <a:t>doświadczenia</a:t>
            </a:r>
            <a:endParaRPr lang="pl-PL" sz="4300" b="1" dirty="0">
              <a:solidFill>
                <a:srgbClr val="8F3735"/>
              </a:solidFill>
              <a:latin typeface="Tahoma" pitchFamily="34" charset="0"/>
            </a:endParaRPr>
          </a:p>
        </p:txBody>
      </p:sp>
      <p:sp>
        <p:nvSpPr>
          <p:cNvPr id="33" name="Text Box 24"/>
          <p:cNvSpPr txBox="1">
            <a:spLocks noChangeArrowheads="1"/>
          </p:cNvSpPr>
          <p:nvPr/>
        </p:nvSpPr>
        <p:spPr bwMode="auto">
          <a:xfrm rot="18900000">
            <a:off x="6066476" y="5126560"/>
            <a:ext cx="2904962" cy="338554"/>
          </a:xfrm>
          <a:prstGeom prst="rect">
            <a:avLst/>
          </a:prstGeom>
          <a:solidFill>
            <a:srgbClr val="004E44"/>
          </a:solidFill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dobrze, że upadła komuna</a:t>
            </a:r>
            <a:endParaRPr lang="pl-PL" sz="1600" b="1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4" name="Text Box 24"/>
          <p:cNvSpPr txBox="1">
            <a:spLocks noChangeArrowheads="1"/>
          </p:cNvSpPr>
          <p:nvPr/>
        </p:nvSpPr>
        <p:spPr bwMode="auto">
          <a:xfrm rot="18900000">
            <a:off x="2680456" y="2036991"/>
            <a:ext cx="2916183" cy="338554"/>
          </a:xfrm>
          <a:prstGeom prst="rect">
            <a:avLst/>
          </a:prstGeom>
          <a:solidFill>
            <a:srgbClr val="8F3735"/>
          </a:solidFill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szkoda, że upadła komuna</a:t>
            </a:r>
            <a:endParaRPr lang="pl-PL" sz="1600" b="1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5" name="Text Box 24"/>
          <p:cNvSpPr txBox="1">
            <a:spLocks noChangeArrowheads="1"/>
          </p:cNvSpPr>
          <p:nvPr/>
        </p:nvSpPr>
        <p:spPr bwMode="auto">
          <a:xfrm rot="2700000">
            <a:off x="6293829" y="1901028"/>
            <a:ext cx="2335896" cy="338554"/>
          </a:xfrm>
          <a:prstGeom prst="rect">
            <a:avLst/>
          </a:prstGeom>
          <a:solidFill>
            <a:srgbClr val="004E44"/>
          </a:solidFill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potem poszło dobrze</a:t>
            </a:r>
            <a:endParaRPr lang="pl-PL" sz="1600" b="1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7" name="Text Box 24"/>
          <p:cNvSpPr txBox="1">
            <a:spLocks noChangeArrowheads="1"/>
          </p:cNvSpPr>
          <p:nvPr/>
        </p:nvSpPr>
        <p:spPr bwMode="auto">
          <a:xfrm rot="2700000">
            <a:off x="3315555" y="5139184"/>
            <a:ext cx="1922321" cy="338554"/>
          </a:xfrm>
          <a:prstGeom prst="rect">
            <a:avLst/>
          </a:prstGeom>
          <a:solidFill>
            <a:srgbClr val="8F3735"/>
          </a:solidFill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potem poszło źle</a:t>
            </a:r>
            <a:endParaRPr lang="pl-PL" sz="1600" b="1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38" name="Łącznik prosty ze strzałką 37"/>
          <p:cNvCxnSpPr/>
          <p:nvPr/>
        </p:nvCxnSpPr>
        <p:spPr>
          <a:xfrm rot="2700000" flipV="1">
            <a:off x="4025243" y="1854958"/>
            <a:ext cx="3681276" cy="3681276"/>
          </a:xfrm>
          <a:prstGeom prst="straightConnector1">
            <a:avLst/>
          </a:prstGeom>
          <a:ln w="5715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pole tekstowe 24"/>
          <p:cNvSpPr txBox="1">
            <a:spLocks noChangeArrowheads="1"/>
          </p:cNvSpPr>
          <p:nvPr/>
        </p:nvSpPr>
        <p:spPr bwMode="auto">
          <a:xfrm rot="16200000">
            <a:off x="2143517" y="3461562"/>
            <a:ext cx="1430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b="1" smtClean="0">
                <a:solidFill>
                  <a:srgbClr val="8F3735"/>
                </a:solidFill>
                <a:latin typeface="Tahoma" pitchFamily="34" charset="0"/>
                <a:cs typeface="Tahoma" pitchFamily="34" charset="0"/>
              </a:rPr>
              <a:t>LEWICA</a:t>
            </a:r>
            <a:endParaRPr lang="pl-PL" b="1">
              <a:solidFill>
                <a:srgbClr val="8F3735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0" name="pole tekstowe 24"/>
          <p:cNvSpPr txBox="1">
            <a:spLocks noChangeArrowheads="1"/>
          </p:cNvSpPr>
          <p:nvPr/>
        </p:nvSpPr>
        <p:spPr bwMode="auto">
          <a:xfrm rot="5400000">
            <a:off x="8027919" y="3470926"/>
            <a:ext cx="16995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b="1" smtClean="0">
                <a:solidFill>
                  <a:srgbClr val="004E44"/>
                </a:solidFill>
                <a:latin typeface="Tahoma" pitchFamily="34" charset="0"/>
                <a:cs typeface="Tahoma" pitchFamily="34" charset="0"/>
              </a:rPr>
              <a:t>PRAWICA</a:t>
            </a:r>
            <a:endParaRPr lang="pl-PL" b="1">
              <a:solidFill>
                <a:srgbClr val="004E44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1" name="Text Box 83"/>
          <p:cNvSpPr txBox="1">
            <a:spLocks noChangeArrowheads="1"/>
          </p:cNvSpPr>
          <p:nvPr/>
        </p:nvSpPr>
        <p:spPr bwMode="auto">
          <a:xfrm>
            <a:off x="251520" y="2124145"/>
            <a:ext cx="136815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1600" b="1" dirty="0" smtClean="0">
                <a:solidFill>
                  <a:schemeClr val="bg1"/>
                </a:solidFill>
                <a:latin typeface="Tahoma" pitchFamily="34" charset="0"/>
              </a:rPr>
              <a:t>obrócone </a:t>
            </a:r>
          </a:p>
          <a:p>
            <a:r>
              <a:rPr lang="pl-PL" sz="1600" b="1" dirty="0" smtClean="0">
                <a:solidFill>
                  <a:schemeClr val="bg1"/>
                </a:solidFill>
                <a:latin typeface="Tahoma" pitchFamily="34" charset="0"/>
              </a:rPr>
              <a:t>wahadło</a:t>
            </a:r>
            <a:endParaRPr lang="pl-PL" sz="1600" b="1" dirty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42" name="pole tekstowe 24"/>
          <p:cNvSpPr txBox="1">
            <a:spLocks noChangeArrowheads="1"/>
          </p:cNvSpPr>
          <p:nvPr/>
        </p:nvSpPr>
        <p:spPr bwMode="auto">
          <a:xfrm>
            <a:off x="4427984" y="548680"/>
            <a:ext cx="29081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(BI-)LIBERALIZM</a:t>
            </a:r>
            <a:endParaRPr lang="pl-PL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3" name="pole tekstowe 24"/>
          <p:cNvSpPr txBox="1">
            <a:spLocks noChangeArrowheads="1"/>
          </p:cNvSpPr>
          <p:nvPr/>
        </p:nvSpPr>
        <p:spPr bwMode="auto">
          <a:xfrm>
            <a:off x="4738878" y="6351711"/>
            <a:ext cx="22813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b="1" smtClean="0">
                <a:latin typeface="Tahoma" pitchFamily="34" charset="0"/>
                <a:cs typeface="Tahoma" pitchFamily="34" charset="0"/>
              </a:rPr>
              <a:t>SOLIDARYZM</a:t>
            </a:r>
            <a:endParaRPr lang="pl-PL" b="1"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63" name="Łącznik prosty ze strzałką 62"/>
          <p:cNvCxnSpPr/>
          <p:nvPr/>
        </p:nvCxnSpPr>
        <p:spPr>
          <a:xfrm flipH="1">
            <a:off x="5868144" y="1124744"/>
            <a:ext cx="10656" cy="5184576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prstDash val="solid"/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 animBg="1"/>
      <p:bldP spid="3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rostokąt 35"/>
          <p:cNvSpPr/>
          <p:nvPr/>
        </p:nvSpPr>
        <p:spPr>
          <a:xfrm>
            <a:off x="0" y="447928"/>
            <a:ext cx="9144000" cy="532800"/>
          </a:xfrm>
          <a:prstGeom prst="rect">
            <a:avLst/>
          </a:prstGeom>
          <a:solidFill>
            <a:srgbClr val="8F37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" name="Line 10"/>
          <p:cNvSpPr>
            <a:spLocks noChangeShapeType="1"/>
          </p:cNvSpPr>
          <p:nvPr/>
        </p:nvSpPr>
        <p:spPr bwMode="auto">
          <a:xfrm rot="18900000" flipH="1">
            <a:off x="5870347" y="1880798"/>
            <a:ext cx="29562" cy="3641471"/>
          </a:xfrm>
          <a:prstGeom prst="line">
            <a:avLst/>
          </a:prstGeom>
          <a:noFill/>
          <a:ln w="28575">
            <a:solidFill>
              <a:schemeClr val="tx1"/>
            </a:solidFill>
            <a:prstDash val="solid"/>
            <a:round/>
            <a:headEnd type="triangle" w="lg" len="lg"/>
            <a:tailEnd type="triangle" w="lg" len="lg"/>
          </a:ln>
        </p:spPr>
        <p:txBody>
          <a:bodyPr/>
          <a:lstStyle/>
          <a:p>
            <a:endParaRPr lang="pl-PL"/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 rot="18900000">
            <a:off x="5595789" y="4942806"/>
            <a:ext cx="3365024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>
                <a:solidFill>
                  <a:srgbClr val="004E44"/>
                </a:solidFill>
                <a:latin typeface="Tahoma" pitchFamily="34" charset="0"/>
                <a:cs typeface="Tahoma" pitchFamily="34" charset="0"/>
              </a:rPr>
              <a:t>tradycja i wspólnota wartością</a:t>
            </a:r>
          </a:p>
        </p:txBody>
      </p:sp>
      <p:sp>
        <p:nvSpPr>
          <p:cNvPr id="26" name="Text Box 25"/>
          <p:cNvSpPr txBox="1">
            <a:spLocks noChangeArrowheads="1"/>
          </p:cNvSpPr>
          <p:nvPr/>
        </p:nvSpPr>
        <p:spPr bwMode="auto">
          <a:xfrm rot="18900000">
            <a:off x="2842512" y="2105364"/>
            <a:ext cx="330411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solidFill>
                  <a:srgbClr val="8F3735"/>
                </a:solidFill>
                <a:latin typeface="Tahoma" pitchFamily="34" charset="0"/>
                <a:cs typeface="Tahoma" pitchFamily="34" charset="0"/>
              </a:rPr>
              <a:t>tradycja </a:t>
            </a:r>
            <a:r>
              <a:rPr lang="pl-PL" sz="1600" b="1">
                <a:solidFill>
                  <a:srgbClr val="8F3735"/>
                </a:solidFill>
                <a:latin typeface="Tahoma" pitchFamily="34" charset="0"/>
                <a:cs typeface="Tahoma" pitchFamily="34" charset="0"/>
              </a:rPr>
              <a:t>i wspólnota </a:t>
            </a:r>
            <a:r>
              <a:rPr lang="pl-PL" sz="1600" b="1" smtClean="0">
                <a:solidFill>
                  <a:srgbClr val="8F3735"/>
                </a:solidFill>
                <a:latin typeface="Tahoma" pitchFamily="34" charset="0"/>
                <a:cs typeface="Tahoma" pitchFamily="34" charset="0"/>
              </a:rPr>
              <a:t>balastem</a:t>
            </a:r>
            <a:endParaRPr lang="pl-PL" sz="1600" b="1">
              <a:solidFill>
                <a:srgbClr val="8F3735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7" name="Line 9"/>
          <p:cNvSpPr>
            <a:spLocks noChangeShapeType="1"/>
          </p:cNvSpPr>
          <p:nvPr/>
        </p:nvSpPr>
        <p:spPr bwMode="auto">
          <a:xfrm rot="2700000">
            <a:off x="5869648" y="1862895"/>
            <a:ext cx="28225" cy="3675261"/>
          </a:xfrm>
          <a:prstGeom prst="line">
            <a:avLst/>
          </a:prstGeom>
          <a:noFill/>
          <a:ln w="28575">
            <a:solidFill>
              <a:schemeClr val="tx1"/>
            </a:solidFill>
            <a:prstDash val="solid"/>
            <a:round/>
            <a:headEnd type="triangle" w="lg" len="lg"/>
            <a:tailEnd type="triangle" w="lg" len="lg"/>
          </a:ln>
        </p:spPr>
        <p:txBody>
          <a:bodyPr/>
          <a:lstStyle/>
          <a:p>
            <a:endParaRPr lang="pl-PL"/>
          </a:p>
        </p:txBody>
      </p:sp>
      <p:sp>
        <p:nvSpPr>
          <p:cNvPr id="28" name="Text Box 22"/>
          <p:cNvSpPr txBox="1">
            <a:spLocks noChangeArrowheads="1"/>
          </p:cNvSpPr>
          <p:nvPr/>
        </p:nvSpPr>
        <p:spPr bwMode="auto">
          <a:xfrm rot="2700000">
            <a:off x="2692895" y="4938111"/>
            <a:ext cx="3642344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solidFill>
                  <a:srgbClr val="8F3735"/>
                </a:solidFill>
                <a:latin typeface="Tahoma" pitchFamily="34" charset="0"/>
                <a:cs typeface="Tahoma" pitchFamily="34" charset="0"/>
              </a:rPr>
              <a:t>rynek problemem – rząd nadzieją</a:t>
            </a:r>
            <a:endParaRPr lang="pl-PL" sz="1600" b="1">
              <a:solidFill>
                <a:srgbClr val="8F3735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9" name="Text Box 23"/>
          <p:cNvSpPr txBox="1">
            <a:spLocks noChangeArrowheads="1"/>
          </p:cNvSpPr>
          <p:nvPr/>
        </p:nvSpPr>
        <p:spPr bwMode="auto">
          <a:xfrm rot="2700000">
            <a:off x="5466173" y="2115004"/>
            <a:ext cx="3642344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solidFill>
                  <a:srgbClr val="004E44"/>
                </a:solidFill>
                <a:latin typeface="Tahoma" pitchFamily="34" charset="0"/>
                <a:cs typeface="Tahoma" pitchFamily="34" charset="0"/>
              </a:rPr>
              <a:t>rynek nadzieją – rząd problemem</a:t>
            </a:r>
            <a:endParaRPr lang="pl-PL" sz="1600" b="1">
              <a:solidFill>
                <a:srgbClr val="004E44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 rot="2700000">
            <a:off x="4050644" y="1857646"/>
            <a:ext cx="3657083" cy="3675901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pl-PL">
              <a:latin typeface="Calibri" pitchFamily="34" charset="0"/>
            </a:endParaRPr>
          </a:p>
        </p:txBody>
      </p:sp>
      <p:cxnSp>
        <p:nvCxnSpPr>
          <p:cNvPr id="33" name="Łącznik prosty ze strzałką 32"/>
          <p:cNvCxnSpPr/>
          <p:nvPr/>
        </p:nvCxnSpPr>
        <p:spPr>
          <a:xfrm rot="2700000" flipV="1">
            <a:off x="4025243" y="1854958"/>
            <a:ext cx="3681276" cy="3681276"/>
          </a:xfrm>
          <a:prstGeom prst="straightConnector1">
            <a:avLst/>
          </a:prstGeom>
          <a:ln w="5715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pole tekstowe 24"/>
          <p:cNvSpPr txBox="1">
            <a:spLocks noChangeArrowheads="1"/>
          </p:cNvSpPr>
          <p:nvPr/>
        </p:nvSpPr>
        <p:spPr bwMode="auto">
          <a:xfrm rot="16200000">
            <a:off x="2143517" y="3461562"/>
            <a:ext cx="1430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b="1" smtClean="0">
                <a:solidFill>
                  <a:srgbClr val="8F3735"/>
                </a:solidFill>
                <a:latin typeface="Tahoma" pitchFamily="34" charset="0"/>
                <a:cs typeface="Tahoma" pitchFamily="34" charset="0"/>
              </a:rPr>
              <a:t>LEWICA</a:t>
            </a:r>
            <a:endParaRPr lang="pl-PL" b="1">
              <a:solidFill>
                <a:srgbClr val="8F3735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5" name="pole tekstowe 24"/>
          <p:cNvSpPr txBox="1">
            <a:spLocks noChangeArrowheads="1"/>
          </p:cNvSpPr>
          <p:nvPr/>
        </p:nvSpPr>
        <p:spPr bwMode="auto">
          <a:xfrm rot="5400000">
            <a:off x="8027919" y="3470926"/>
            <a:ext cx="16995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b="1" smtClean="0">
                <a:solidFill>
                  <a:srgbClr val="004E44"/>
                </a:solidFill>
                <a:latin typeface="Tahoma" pitchFamily="34" charset="0"/>
                <a:cs typeface="Tahoma" pitchFamily="34" charset="0"/>
              </a:rPr>
              <a:t>PRAWICA</a:t>
            </a:r>
            <a:endParaRPr lang="pl-PL" b="1">
              <a:solidFill>
                <a:srgbClr val="004E44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7" name="pole tekstowe 24"/>
          <p:cNvSpPr txBox="1">
            <a:spLocks noChangeArrowheads="1"/>
          </p:cNvSpPr>
          <p:nvPr/>
        </p:nvSpPr>
        <p:spPr bwMode="auto">
          <a:xfrm>
            <a:off x="4427984" y="548680"/>
            <a:ext cx="29081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(BI-)LIBERALIZM</a:t>
            </a:r>
            <a:endParaRPr lang="pl-PL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8" name="pole tekstowe 24"/>
          <p:cNvSpPr txBox="1">
            <a:spLocks noChangeArrowheads="1"/>
          </p:cNvSpPr>
          <p:nvPr/>
        </p:nvSpPr>
        <p:spPr bwMode="auto">
          <a:xfrm>
            <a:off x="4738878" y="6351711"/>
            <a:ext cx="22813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b="1" smtClean="0">
                <a:latin typeface="Tahoma" pitchFamily="34" charset="0"/>
                <a:cs typeface="Tahoma" pitchFamily="34" charset="0"/>
              </a:rPr>
              <a:t>SOLIDARYZM</a:t>
            </a:r>
            <a:endParaRPr lang="pl-PL" b="1">
              <a:latin typeface="Tahoma" pitchFamily="34" charset="0"/>
              <a:cs typeface="Tahoma" pitchFamily="34" charset="0"/>
            </a:endParaRPr>
          </a:p>
        </p:txBody>
      </p:sp>
      <p:sp>
        <p:nvSpPr>
          <p:cNvPr id="65" name="Text Box 2"/>
          <p:cNvSpPr txBox="1">
            <a:spLocks noChangeArrowheads="1"/>
          </p:cNvSpPr>
          <p:nvPr/>
        </p:nvSpPr>
        <p:spPr bwMode="auto">
          <a:xfrm>
            <a:off x="107504" y="1196975"/>
            <a:ext cx="8856985" cy="754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l-PL" sz="4300" b="1" dirty="0" smtClean="0">
                <a:solidFill>
                  <a:srgbClr val="8F3735"/>
                </a:solidFill>
                <a:latin typeface="Tahoma" pitchFamily="34" charset="0"/>
              </a:rPr>
              <a:t>anty-tożsamości</a:t>
            </a:r>
            <a:endParaRPr lang="pl-PL" sz="4300" b="1" dirty="0">
              <a:solidFill>
                <a:srgbClr val="8F3735"/>
              </a:solidFill>
              <a:latin typeface="Tahoma" pitchFamily="34" charset="0"/>
            </a:endParaRPr>
          </a:p>
        </p:txBody>
      </p:sp>
      <p:cxnSp>
        <p:nvCxnSpPr>
          <p:cNvPr id="56" name="Łącznik prosty ze strzałką 55"/>
          <p:cNvCxnSpPr/>
          <p:nvPr/>
        </p:nvCxnSpPr>
        <p:spPr>
          <a:xfrm flipH="1">
            <a:off x="5868144" y="1124744"/>
            <a:ext cx="10656" cy="5184576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prstDash val="solid"/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38"/>
          <p:cNvSpPr>
            <a:spLocks noChangeArrowheads="1"/>
          </p:cNvSpPr>
          <p:nvPr/>
        </p:nvSpPr>
        <p:spPr bwMode="auto">
          <a:xfrm>
            <a:off x="4788024" y="2204591"/>
            <a:ext cx="2160240" cy="432321"/>
          </a:xfrm>
          <a:prstGeom prst="rect">
            <a:avLst/>
          </a:prstGeom>
          <a:gradFill rotWithShape="1">
            <a:gsLst>
              <a:gs pos="0">
                <a:srgbClr val="8F3735"/>
              </a:gs>
              <a:gs pos="100000">
                <a:srgbClr val="004E44"/>
              </a:gs>
            </a:gsLst>
            <a:lin ang="0" scaled="1"/>
          </a:gradFill>
          <a:ln w="635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l-PL" b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cywilizowani</a:t>
            </a:r>
            <a:endParaRPr lang="pl-PL" b="1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3" name="Rectangle 38"/>
          <p:cNvSpPr>
            <a:spLocks noChangeArrowheads="1"/>
          </p:cNvSpPr>
          <p:nvPr/>
        </p:nvSpPr>
        <p:spPr bwMode="auto">
          <a:xfrm>
            <a:off x="4932040" y="4797152"/>
            <a:ext cx="1944438" cy="432321"/>
          </a:xfrm>
          <a:prstGeom prst="rect">
            <a:avLst/>
          </a:prstGeom>
          <a:gradFill rotWithShape="1">
            <a:gsLst>
              <a:gs pos="0">
                <a:srgbClr val="8F3735"/>
              </a:gs>
              <a:gs pos="100000">
                <a:srgbClr val="004E44"/>
              </a:gs>
            </a:gsLst>
            <a:lin ang="0" scaled="1"/>
          </a:gradFill>
          <a:ln w="635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l-PL" b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patriotyczni</a:t>
            </a:r>
            <a:endParaRPr lang="pl-PL" b="1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179512" y="2057400"/>
            <a:ext cx="2160240" cy="4343400"/>
          </a:xfrm>
          <a:prstGeom prst="rect">
            <a:avLst/>
          </a:prstGeom>
          <a:solidFill>
            <a:srgbClr val="8F3735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l-PL"/>
          </a:p>
        </p:txBody>
      </p:sp>
      <p:pic>
        <p:nvPicPr>
          <p:cNvPr id="63" name="Obraz 62" descr="punk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4316547"/>
            <a:ext cx="192573" cy="192573"/>
          </a:xfrm>
          <a:prstGeom prst="rect">
            <a:avLst/>
          </a:prstGeom>
        </p:spPr>
      </p:pic>
      <p:sp>
        <p:nvSpPr>
          <p:cNvPr id="64" name="Text Box 71"/>
          <p:cNvSpPr txBox="1">
            <a:spLocks noChangeArrowheads="1"/>
          </p:cNvSpPr>
          <p:nvPr/>
        </p:nvSpPr>
        <p:spPr bwMode="auto">
          <a:xfrm>
            <a:off x="466725" y="2946579"/>
            <a:ext cx="140775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latin typeface="Tahoma" pitchFamily="34" charset="0"/>
              </a:rPr>
              <a:t>osie ideowe</a:t>
            </a:r>
            <a:endParaRPr lang="pl-PL" sz="1600" b="1">
              <a:latin typeface="Tahoma" pitchFamily="34" charset="0"/>
            </a:endParaRPr>
          </a:p>
        </p:txBody>
      </p:sp>
      <p:sp>
        <p:nvSpPr>
          <p:cNvPr id="66" name="Text Box 72"/>
          <p:cNvSpPr txBox="1">
            <a:spLocks noChangeArrowheads="1"/>
          </p:cNvSpPr>
          <p:nvPr/>
        </p:nvSpPr>
        <p:spPr bwMode="auto">
          <a:xfrm>
            <a:off x="466725" y="3378379"/>
            <a:ext cx="144623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latin typeface="Tahoma" pitchFamily="34" charset="0"/>
              </a:rPr>
              <a:t>dwa pakiety</a:t>
            </a:r>
            <a:endParaRPr lang="pl-PL" sz="1600" b="1">
              <a:latin typeface="Tahoma" pitchFamily="34" charset="0"/>
            </a:endParaRPr>
          </a:p>
        </p:txBody>
      </p:sp>
      <p:sp>
        <p:nvSpPr>
          <p:cNvPr id="67" name="Text Box 80"/>
          <p:cNvSpPr txBox="1">
            <a:spLocks noChangeArrowheads="1"/>
          </p:cNvSpPr>
          <p:nvPr/>
        </p:nvSpPr>
        <p:spPr bwMode="auto">
          <a:xfrm>
            <a:off x="466725" y="3811766"/>
            <a:ext cx="148149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dirty="0" smtClean="0">
                <a:latin typeface="Tahoma" pitchFamily="34" charset="0"/>
              </a:rPr>
              <a:t>przesunięcia</a:t>
            </a:r>
            <a:endParaRPr lang="pl-PL" sz="1600" b="1" dirty="0">
              <a:latin typeface="Tahoma" pitchFamily="34" charset="0"/>
            </a:endParaRPr>
          </a:p>
        </p:txBody>
      </p:sp>
      <p:sp>
        <p:nvSpPr>
          <p:cNvPr id="68" name="Text Box 87"/>
          <p:cNvSpPr txBox="1">
            <a:spLocks noChangeArrowheads="1"/>
          </p:cNvSpPr>
          <p:nvPr/>
        </p:nvSpPr>
        <p:spPr bwMode="auto">
          <a:xfrm>
            <a:off x="466725" y="4243566"/>
            <a:ext cx="14221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latin typeface="Tahoma" pitchFamily="34" charset="0"/>
              </a:rPr>
              <a:t>wyjaśnienia</a:t>
            </a:r>
            <a:endParaRPr lang="pl-PL" sz="1600" b="1">
              <a:latin typeface="Tahoma" pitchFamily="34" charset="0"/>
            </a:endParaRPr>
          </a:p>
        </p:txBody>
      </p:sp>
      <p:sp>
        <p:nvSpPr>
          <p:cNvPr id="69" name="Text Box 122"/>
          <p:cNvSpPr txBox="1">
            <a:spLocks noChangeArrowheads="1"/>
          </p:cNvSpPr>
          <p:nvPr/>
        </p:nvSpPr>
        <p:spPr bwMode="auto">
          <a:xfrm>
            <a:off x="468313" y="5970766"/>
            <a:ext cx="123783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latin typeface="Tahoma" pitchFamily="34" charset="0"/>
              </a:rPr>
              <a:t>oswojenie</a:t>
            </a:r>
            <a:endParaRPr lang="pl-PL" sz="1600" b="1">
              <a:latin typeface="Tahoma" pitchFamily="34" charset="0"/>
            </a:endParaRPr>
          </a:p>
        </p:txBody>
      </p:sp>
      <p:pic>
        <p:nvPicPr>
          <p:cNvPr id="70" name="Obraz 69" descr="punk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3450918"/>
            <a:ext cx="192573" cy="192573"/>
          </a:xfrm>
          <a:prstGeom prst="rect">
            <a:avLst/>
          </a:prstGeom>
        </p:spPr>
      </p:pic>
      <p:pic>
        <p:nvPicPr>
          <p:cNvPr id="71" name="Obraz 70" descr="punk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3882891"/>
            <a:ext cx="192573" cy="192573"/>
          </a:xfrm>
          <a:prstGeom prst="rect">
            <a:avLst/>
          </a:prstGeom>
        </p:spPr>
      </p:pic>
      <p:pic>
        <p:nvPicPr>
          <p:cNvPr id="74" name="Obraz 73" descr="punk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3020403"/>
            <a:ext cx="192573" cy="192573"/>
          </a:xfrm>
          <a:prstGeom prst="rect">
            <a:avLst/>
          </a:prstGeom>
        </p:spPr>
      </p:pic>
      <p:pic>
        <p:nvPicPr>
          <p:cNvPr id="75" name="Obraz 74" descr="punk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4747137"/>
            <a:ext cx="192573" cy="192573"/>
          </a:xfrm>
          <a:prstGeom prst="rect">
            <a:avLst/>
          </a:prstGeom>
        </p:spPr>
      </p:pic>
      <p:pic>
        <p:nvPicPr>
          <p:cNvPr id="76" name="Obraz 75" descr="punk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5179260"/>
            <a:ext cx="192573" cy="192573"/>
          </a:xfrm>
          <a:prstGeom prst="rect">
            <a:avLst/>
          </a:prstGeom>
        </p:spPr>
      </p:pic>
      <p:pic>
        <p:nvPicPr>
          <p:cNvPr id="77" name="Obraz 76" descr="punk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5611383"/>
            <a:ext cx="192573" cy="192573"/>
          </a:xfrm>
          <a:prstGeom prst="rect">
            <a:avLst/>
          </a:prstGeom>
        </p:spPr>
      </p:pic>
      <p:pic>
        <p:nvPicPr>
          <p:cNvPr id="78" name="Obraz 77" descr="punk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6043506"/>
            <a:ext cx="192573" cy="192573"/>
          </a:xfrm>
          <a:prstGeom prst="rect">
            <a:avLst/>
          </a:prstGeom>
        </p:spPr>
      </p:pic>
      <p:pic>
        <p:nvPicPr>
          <p:cNvPr id="79" name="Obraz 78" descr="punkt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3528" y="5612691"/>
            <a:ext cx="192573" cy="192573"/>
          </a:xfrm>
          <a:prstGeom prst="rect">
            <a:avLst/>
          </a:prstGeom>
        </p:spPr>
      </p:pic>
      <p:sp>
        <p:nvSpPr>
          <p:cNvPr id="80" name="Text Box 74"/>
          <p:cNvSpPr txBox="1">
            <a:spLocks noChangeArrowheads="1"/>
          </p:cNvSpPr>
          <p:nvPr/>
        </p:nvSpPr>
        <p:spPr bwMode="auto">
          <a:xfrm>
            <a:off x="466725" y="4675366"/>
            <a:ext cx="15376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latin typeface="Tahoma" pitchFamily="34" charset="0"/>
              </a:rPr>
              <a:t>drugi podział</a:t>
            </a:r>
            <a:endParaRPr lang="pl-PL" sz="1600" b="1">
              <a:latin typeface="Tahoma" pitchFamily="34" charset="0"/>
            </a:endParaRPr>
          </a:p>
        </p:txBody>
      </p:sp>
      <p:sp>
        <p:nvSpPr>
          <p:cNvPr id="81" name="Text Box 76"/>
          <p:cNvSpPr txBox="1">
            <a:spLocks noChangeArrowheads="1"/>
          </p:cNvSpPr>
          <p:nvPr/>
        </p:nvSpPr>
        <p:spPr bwMode="auto">
          <a:xfrm>
            <a:off x="466725" y="5107166"/>
            <a:ext cx="108395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dirty="0" smtClean="0">
                <a:latin typeface="Tahoma" pitchFamily="34" charset="0"/>
              </a:rPr>
              <a:t>odczucia</a:t>
            </a:r>
            <a:endParaRPr lang="pl-PL" sz="1600" b="1" dirty="0">
              <a:latin typeface="Tahoma" pitchFamily="34" charset="0"/>
            </a:endParaRPr>
          </a:p>
        </p:txBody>
      </p:sp>
      <p:sp>
        <p:nvSpPr>
          <p:cNvPr id="82" name="Text Box 121"/>
          <p:cNvSpPr txBox="1">
            <a:spLocks noChangeArrowheads="1"/>
          </p:cNvSpPr>
          <p:nvPr/>
        </p:nvSpPr>
        <p:spPr bwMode="auto">
          <a:xfrm>
            <a:off x="466725" y="5538891"/>
            <a:ext cx="126028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dirty="0" smtClean="0">
                <a:solidFill>
                  <a:schemeClr val="bg1"/>
                </a:solidFill>
                <a:latin typeface="Tahoma" pitchFamily="34" charset="0"/>
              </a:rPr>
              <a:t>odwołania</a:t>
            </a:r>
            <a:endParaRPr lang="pl-PL" sz="1600" b="1" dirty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38" name="Text Box 83"/>
          <p:cNvSpPr txBox="1">
            <a:spLocks noChangeArrowheads="1"/>
          </p:cNvSpPr>
          <p:nvPr/>
        </p:nvSpPr>
        <p:spPr bwMode="auto">
          <a:xfrm>
            <a:off x="251520" y="2124145"/>
            <a:ext cx="136815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1600" b="1" dirty="0" smtClean="0">
                <a:solidFill>
                  <a:schemeClr val="bg1"/>
                </a:solidFill>
                <a:latin typeface="Tahoma" pitchFamily="34" charset="0"/>
              </a:rPr>
              <a:t>obrócone </a:t>
            </a:r>
          </a:p>
          <a:p>
            <a:r>
              <a:rPr lang="pl-PL" sz="1600" b="1" dirty="0" smtClean="0">
                <a:solidFill>
                  <a:schemeClr val="bg1"/>
                </a:solidFill>
                <a:latin typeface="Tahoma" pitchFamily="34" charset="0"/>
              </a:rPr>
              <a:t>wahadło</a:t>
            </a:r>
            <a:endParaRPr lang="pl-PL" sz="1600" b="1" dirty="0">
              <a:solidFill>
                <a:schemeClr val="bg1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7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upa 43"/>
          <p:cNvGrpSpPr/>
          <p:nvPr/>
        </p:nvGrpSpPr>
        <p:grpSpPr>
          <a:xfrm>
            <a:off x="5148065" y="1663306"/>
            <a:ext cx="1452810" cy="1477662"/>
            <a:chOff x="3851920" y="1052736"/>
            <a:chExt cx="1452810" cy="1477662"/>
          </a:xfrm>
        </p:grpSpPr>
        <p:sp>
          <p:nvSpPr>
            <p:cNvPr id="45" name="Elipsa 44"/>
            <p:cNvSpPr/>
            <p:nvPr/>
          </p:nvSpPr>
          <p:spPr>
            <a:xfrm>
              <a:off x="3851920" y="1052736"/>
              <a:ext cx="1452810" cy="1477662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 b="1"/>
            </a:p>
          </p:txBody>
        </p:sp>
        <p:sp>
          <p:nvSpPr>
            <p:cNvPr id="46" name="pole tekstowe 27"/>
            <p:cNvSpPr txBox="1">
              <a:spLocks noChangeArrowheads="1"/>
            </p:cNvSpPr>
            <p:nvPr/>
          </p:nvSpPr>
          <p:spPr bwMode="auto">
            <a:xfrm>
              <a:off x="3888559" y="1251337"/>
              <a:ext cx="1398140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l-PL" sz="1400" b="1" smtClean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antypartyjny </a:t>
              </a:r>
            </a:p>
            <a:p>
              <a:pPr algn="ctr"/>
              <a:r>
                <a:rPr lang="pl-PL" sz="1400" b="1" smtClean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szary</a:t>
              </a:r>
              <a:endParaRPr lang="pl-PL" sz="1400" b="1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  <a:p>
              <a:pPr algn="ctr"/>
              <a:r>
                <a:rPr lang="pl-PL" sz="1400" b="1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populizm</a:t>
              </a:r>
            </a:p>
          </p:txBody>
        </p:sp>
      </p:grpSp>
      <p:grpSp>
        <p:nvGrpSpPr>
          <p:cNvPr id="78" name="Grupa 77"/>
          <p:cNvGrpSpPr/>
          <p:nvPr/>
        </p:nvGrpSpPr>
        <p:grpSpPr>
          <a:xfrm>
            <a:off x="5114325" y="4280528"/>
            <a:ext cx="1476687" cy="1452728"/>
            <a:chOff x="3818181" y="4149080"/>
            <a:chExt cx="1476687" cy="1452728"/>
          </a:xfrm>
        </p:grpSpPr>
        <p:sp>
          <p:nvSpPr>
            <p:cNvPr id="79" name="Elipsa 78"/>
            <p:cNvSpPr/>
            <p:nvPr/>
          </p:nvSpPr>
          <p:spPr>
            <a:xfrm>
              <a:off x="3851920" y="4149080"/>
              <a:ext cx="1428254" cy="145272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 b="1"/>
            </a:p>
          </p:txBody>
        </p:sp>
        <p:sp>
          <p:nvSpPr>
            <p:cNvPr id="80" name="pole tekstowe 26"/>
            <p:cNvSpPr txBox="1">
              <a:spLocks noChangeArrowheads="1"/>
            </p:cNvSpPr>
            <p:nvPr/>
          </p:nvSpPr>
          <p:spPr bwMode="auto">
            <a:xfrm>
              <a:off x="3818181" y="4274865"/>
              <a:ext cx="1476687" cy="11695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l-PL" sz="1400" b="1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czarny</a:t>
              </a:r>
            </a:p>
            <a:p>
              <a:pPr algn="ctr"/>
              <a:r>
                <a:rPr lang="pl-PL" sz="1400" b="1" smtClean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populizm</a:t>
              </a:r>
            </a:p>
            <a:p>
              <a:pPr algn="ctr"/>
              <a:endParaRPr lang="pl-PL" sz="1400" b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  <a:p>
              <a:pPr algn="ctr"/>
              <a:r>
                <a:rPr lang="pl-PL" sz="1400" b="1" smtClean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antyestablish-</a:t>
              </a:r>
            </a:p>
            <a:p>
              <a:pPr algn="ctr"/>
              <a:r>
                <a:rPr lang="pl-PL" sz="1400" b="1" smtClean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-mentowy</a:t>
              </a:r>
              <a:endParaRPr lang="pl-PL" sz="1400" b="1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36" name="Prostokąt 35"/>
          <p:cNvSpPr/>
          <p:nvPr/>
        </p:nvSpPr>
        <p:spPr>
          <a:xfrm>
            <a:off x="0" y="447928"/>
            <a:ext cx="9144000" cy="532800"/>
          </a:xfrm>
          <a:prstGeom prst="rect">
            <a:avLst/>
          </a:prstGeom>
          <a:solidFill>
            <a:srgbClr val="8F37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" name="Line 10"/>
          <p:cNvSpPr>
            <a:spLocks noChangeShapeType="1"/>
          </p:cNvSpPr>
          <p:nvPr/>
        </p:nvSpPr>
        <p:spPr bwMode="auto">
          <a:xfrm rot="18900000" flipH="1">
            <a:off x="5870347" y="1880798"/>
            <a:ext cx="29562" cy="3641471"/>
          </a:xfrm>
          <a:prstGeom prst="line">
            <a:avLst/>
          </a:prstGeom>
          <a:noFill/>
          <a:ln w="28575">
            <a:solidFill>
              <a:schemeClr val="tx1"/>
            </a:solidFill>
            <a:prstDash val="solid"/>
            <a:round/>
            <a:headEnd type="triangle" w="lg" len="lg"/>
            <a:tailEnd type="triangle" w="lg" len="lg"/>
          </a:ln>
        </p:spPr>
        <p:txBody>
          <a:bodyPr/>
          <a:lstStyle/>
          <a:p>
            <a:endParaRPr lang="pl-PL"/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 rot="18900000">
            <a:off x="5595789" y="4942806"/>
            <a:ext cx="3365024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>
                <a:solidFill>
                  <a:srgbClr val="004E44"/>
                </a:solidFill>
                <a:latin typeface="Tahoma" pitchFamily="34" charset="0"/>
                <a:cs typeface="Tahoma" pitchFamily="34" charset="0"/>
              </a:rPr>
              <a:t>tradycja i wspólnota wartością</a:t>
            </a:r>
          </a:p>
        </p:txBody>
      </p:sp>
      <p:sp>
        <p:nvSpPr>
          <p:cNvPr id="26" name="Text Box 25"/>
          <p:cNvSpPr txBox="1">
            <a:spLocks noChangeArrowheads="1"/>
          </p:cNvSpPr>
          <p:nvPr/>
        </p:nvSpPr>
        <p:spPr bwMode="auto">
          <a:xfrm rot="18900000">
            <a:off x="2842512" y="2105364"/>
            <a:ext cx="330411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solidFill>
                  <a:srgbClr val="8F3735"/>
                </a:solidFill>
                <a:latin typeface="Tahoma" pitchFamily="34" charset="0"/>
                <a:cs typeface="Tahoma" pitchFamily="34" charset="0"/>
              </a:rPr>
              <a:t>tradycja </a:t>
            </a:r>
            <a:r>
              <a:rPr lang="pl-PL" sz="1600" b="1">
                <a:solidFill>
                  <a:srgbClr val="8F3735"/>
                </a:solidFill>
                <a:latin typeface="Tahoma" pitchFamily="34" charset="0"/>
                <a:cs typeface="Tahoma" pitchFamily="34" charset="0"/>
              </a:rPr>
              <a:t>i wspólnota </a:t>
            </a:r>
            <a:r>
              <a:rPr lang="pl-PL" sz="1600" b="1" smtClean="0">
                <a:solidFill>
                  <a:srgbClr val="8F3735"/>
                </a:solidFill>
                <a:latin typeface="Tahoma" pitchFamily="34" charset="0"/>
                <a:cs typeface="Tahoma" pitchFamily="34" charset="0"/>
              </a:rPr>
              <a:t>balastem</a:t>
            </a:r>
            <a:endParaRPr lang="pl-PL" sz="1600" b="1">
              <a:solidFill>
                <a:srgbClr val="8F3735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7" name="Line 9"/>
          <p:cNvSpPr>
            <a:spLocks noChangeShapeType="1"/>
          </p:cNvSpPr>
          <p:nvPr/>
        </p:nvSpPr>
        <p:spPr bwMode="auto">
          <a:xfrm rot="2700000">
            <a:off x="5869648" y="1862895"/>
            <a:ext cx="28225" cy="3675261"/>
          </a:xfrm>
          <a:prstGeom prst="line">
            <a:avLst/>
          </a:prstGeom>
          <a:noFill/>
          <a:ln w="28575">
            <a:solidFill>
              <a:schemeClr val="tx1"/>
            </a:solidFill>
            <a:prstDash val="solid"/>
            <a:round/>
            <a:headEnd type="triangle" w="lg" len="lg"/>
            <a:tailEnd type="triangle" w="lg" len="lg"/>
          </a:ln>
        </p:spPr>
        <p:txBody>
          <a:bodyPr/>
          <a:lstStyle/>
          <a:p>
            <a:endParaRPr lang="pl-PL"/>
          </a:p>
        </p:txBody>
      </p:sp>
      <p:sp>
        <p:nvSpPr>
          <p:cNvPr id="28" name="Text Box 22"/>
          <p:cNvSpPr txBox="1">
            <a:spLocks noChangeArrowheads="1"/>
          </p:cNvSpPr>
          <p:nvPr/>
        </p:nvSpPr>
        <p:spPr bwMode="auto">
          <a:xfrm rot="2700000">
            <a:off x="2692895" y="4938111"/>
            <a:ext cx="3642344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solidFill>
                  <a:srgbClr val="8F3735"/>
                </a:solidFill>
                <a:latin typeface="Tahoma" pitchFamily="34" charset="0"/>
                <a:cs typeface="Tahoma" pitchFamily="34" charset="0"/>
              </a:rPr>
              <a:t>rynek problemem – rząd nadzieją</a:t>
            </a:r>
            <a:endParaRPr lang="pl-PL" sz="1600" b="1">
              <a:solidFill>
                <a:srgbClr val="8F3735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9" name="Text Box 23"/>
          <p:cNvSpPr txBox="1">
            <a:spLocks noChangeArrowheads="1"/>
          </p:cNvSpPr>
          <p:nvPr/>
        </p:nvSpPr>
        <p:spPr bwMode="auto">
          <a:xfrm rot="2700000">
            <a:off x="5466173" y="2115004"/>
            <a:ext cx="3642344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solidFill>
                  <a:srgbClr val="004E44"/>
                </a:solidFill>
                <a:latin typeface="Tahoma" pitchFamily="34" charset="0"/>
                <a:cs typeface="Tahoma" pitchFamily="34" charset="0"/>
              </a:rPr>
              <a:t>rynek nadzieją – rząd problemem</a:t>
            </a:r>
            <a:endParaRPr lang="pl-PL" sz="1600" b="1">
              <a:solidFill>
                <a:srgbClr val="004E44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 rot="2700000">
            <a:off x="4050644" y="1857646"/>
            <a:ext cx="3657083" cy="3675901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pl-PL">
              <a:latin typeface="Calibri" pitchFamily="34" charset="0"/>
            </a:endParaRPr>
          </a:p>
        </p:txBody>
      </p:sp>
      <p:cxnSp>
        <p:nvCxnSpPr>
          <p:cNvPr id="33" name="Łącznik prosty ze strzałką 32"/>
          <p:cNvCxnSpPr/>
          <p:nvPr/>
        </p:nvCxnSpPr>
        <p:spPr>
          <a:xfrm rot="2700000" flipV="1">
            <a:off x="4025243" y="1854958"/>
            <a:ext cx="3681276" cy="3681276"/>
          </a:xfrm>
          <a:prstGeom prst="straightConnector1">
            <a:avLst/>
          </a:prstGeom>
          <a:ln w="5715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Elipsa 36"/>
          <p:cNvSpPr/>
          <p:nvPr/>
        </p:nvSpPr>
        <p:spPr>
          <a:xfrm>
            <a:off x="6012284" y="2823319"/>
            <a:ext cx="215900" cy="219075"/>
          </a:xfrm>
          <a:prstGeom prst="ellipse">
            <a:avLst/>
          </a:prstGeom>
          <a:solidFill>
            <a:srgbClr val="FF9933"/>
          </a:solidFill>
          <a:ln w="25400">
            <a:solidFill>
              <a:srgbClr val="F7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38" name="Elipsa 37"/>
          <p:cNvSpPr/>
          <p:nvPr/>
        </p:nvSpPr>
        <p:spPr>
          <a:xfrm>
            <a:off x="4716016" y="2679303"/>
            <a:ext cx="215900" cy="219075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47" name="Elipsa 46"/>
          <p:cNvSpPr/>
          <p:nvPr/>
        </p:nvSpPr>
        <p:spPr>
          <a:xfrm>
            <a:off x="5580112" y="3901976"/>
            <a:ext cx="215900" cy="217487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48" name="pole tekstowe 15"/>
          <p:cNvSpPr txBox="1">
            <a:spLocks noChangeArrowheads="1"/>
          </p:cNvSpPr>
          <p:nvPr/>
        </p:nvSpPr>
        <p:spPr bwMode="auto">
          <a:xfrm>
            <a:off x="6044729" y="2433662"/>
            <a:ext cx="6238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b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PO</a:t>
            </a:r>
          </a:p>
        </p:txBody>
      </p:sp>
      <p:sp>
        <p:nvSpPr>
          <p:cNvPr id="49" name="pole tekstowe 16"/>
          <p:cNvSpPr txBox="1">
            <a:spLocks noChangeArrowheads="1"/>
          </p:cNvSpPr>
          <p:nvPr/>
        </p:nvSpPr>
        <p:spPr bwMode="auto">
          <a:xfrm>
            <a:off x="4139952" y="2830934"/>
            <a:ext cx="7889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SLD</a:t>
            </a:r>
          </a:p>
        </p:txBody>
      </p:sp>
      <p:sp>
        <p:nvSpPr>
          <p:cNvPr id="50" name="pole tekstowe 17"/>
          <p:cNvSpPr txBox="1">
            <a:spLocks noChangeArrowheads="1"/>
          </p:cNvSpPr>
          <p:nvPr/>
        </p:nvSpPr>
        <p:spPr bwMode="auto">
          <a:xfrm>
            <a:off x="4863009" y="3687415"/>
            <a:ext cx="7585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b="1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PSL</a:t>
            </a:r>
          </a:p>
        </p:txBody>
      </p:sp>
      <p:sp>
        <p:nvSpPr>
          <p:cNvPr id="51" name="Elipsa 50"/>
          <p:cNvSpPr/>
          <p:nvPr/>
        </p:nvSpPr>
        <p:spPr>
          <a:xfrm>
            <a:off x="6300192" y="4767535"/>
            <a:ext cx="215900" cy="219075"/>
          </a:xfrm>
          <a:prstGeom prst="ellipse">
            <a:avLst/>
          </a:prstGeom>
          <a:solidFill>
            <a:srgbClr val="17375E"/>
          </a:solidFill>
          <a:ln w="9525">
            <a:solidFill>
              <a:srgbClr val="173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52" name="pole tekstowe 18"/>
          <p:cNvSpPr txBox="1">
            <a:spLocks noChangeArrowheads="1"/>
          </p:cNvSpPr>
          <p:nvPr/>
        </p:nvSpPr>
        <p:spPr bwMode="auto">
          <a:xfrm>
            <a:off x="6444208" y="4797152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b="1">
                <a:solidFill>
                  <a:srgbClr val="17375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PiS</a:t>
            </a:r>
          </a:p>
        </p:txBody>
      </p:sp>
      <p:sp>
        <p:nvSpPr>
          <p:cNvPr id="54" name="pole tekstowe 24"/>
          <p:cNvSpPr txBox="1">
            <a:spLocks noChangeArrowheads="1"/>
          </p:cNvSpPr>
          <p:nvPr/>
        </p:nvSpPr>
        <p:spPr bwMode="auto">
          <a:xfrm rot="16200000">
            <a:off x="2143517" y="3461562"/>
            <a:ext cx="1430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b="1" smtClean="0">
                <a:solidFill>
                  <a:srgbClr val="8F3735"/>
                </a:solidFill>
                <a:latin typeface="Tahoma" pitchFamily="34" charset="0"/>
                <a:cs typeface="Tahoma" pitchFamily="34" charset="0"/>
              </a:rPr>
              <a:t>LEWICA</a:t>
            </a:r>
            <a:endParaRPr lang="pl-PL" b="1">
              <a:solidFill>
                <a:srgbClr val="8F3735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5" name="pole tekstowe 24"/>
          <p:cNvSpPr txBox="1">
            <a:spLocks noChangeArrowheads="1"/>
          </p:cNvSpPr>
          <p:nvPr/>
        </p:nvSpPr>
        <p:spPr bwMode="auto">
          <a:xfrm rot="5400000">
            <a:off x="8027919" y="3470926"/>
            <a:ext cx="16995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b="1" smtClean="0">
                <a:solidFill>
                  <a:srgbClr val="004E44"/>
                </a:solidFill>
                <a:latin typeface="Tahoma" pitchFamily="34" charset="0"/>
                <a:cs typeface="Tahoma" pitchFamily="34" charset="0"/>
              </a:rPr>
              <a:t>PRAWICA</a:t>
            </a:r>
            <a:endParaRPr lang="pl-PL" b="1">
              <a:solidFill>
                <a:srgbClr val="004E44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7" name="pole tekstowe 24"/>
          <p:cNvSpPr txBox="1">
            <a:spLocks noChangeArrowheads="1"/>
          </p:cNvSpPr>
          <p:nvPr/>
        </p:nvSpPr>
        <p:spPr bwMode="auto">
          <a:xfrm>
            <a:off x="4427984" y="548680"/>
            <a:ext cx="29081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b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(BI-)LIBERALIZM</a:t>
            </a:r>
            <a:endParaRPr lang="pl-PL" b="1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8" name="pole tekstowe 24"/>
          <p:cNvSpPr txBox="1">
            <a:spLocks noChangeArrowheads="1"/>
          </p:cNvSpPr>
          <p:nvPr/>
        </p:nvSpPr>
        <p:spPr bwMode="auto">
          <a:xfrm>
            <a:off x="4738878" y="6351711"/>
            <a:ext cx="22813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b="1" smtClean="0">
                <a:latin typeface="Tahoma" pitchFamily="34" charset="0"/>
                <a:cs typeface="Tahoma" pitchFamily="34" charset="0"/>
              </a:rPr>
              <a:t>SOLIDARYZM</a:t>
            </a:r>
            <a:endParaRPr lang="pl-PL" b="1">
              <a:latin typeface="Tahoma" pitchFamily="34" charset="0"/>
              <a:cs typeface="Tahoma" pitchFamily="34" charset="0"/>
            </a:endParaRPr>
          </a:p>
        </p:txBody>
      </p:sp>
      <p:sp>
        <p:nvSpPr>
          <p:cNvPr id="65" name="Text Box 2"/>
          <p:cNvSpPr txBox="1">
            <a:spLocks noChangeArrowheads="1"/>
          </p:cNvSpPr>
          <p:nvPr/>
        </p:nvSpPr>
        <p:spPr bwMode="auto">
          <a:xfrm>
            <a:off x="107504" y="1196975"/>
            <a:ext cx="8856985" cy="754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l-PL" sz="4300" b="1" dirty="0" smtClean="0">
                <a:solidFill>
                  <a:srgbClr val="8F3735"/>
                </a:solidFill>
                <a:latin typeface="Tahoma" pitchFamily="34" charset="0"/>
              </a:rPr>
              <a:t>paradoksy</a:t>
            </a:r>
            <a:endParaRPr lang="pl-PL" sz="4300" b="1" dirty="0">
              <a:solidFill>
                <a:srgbClr val="8F3735"/>
              </a:solidFill>
              <a:latin typeface="Tahoma" pitchFamily="34" charset="0"/>
            </a:endParaRPr>
          </a:p>
        </p:txBody>
      </p:sp>
      <p:cxnSp>
        <p:nvCxnSpPr>
          <p:cNvPr id="85" name="Łącznik prosty ze strzałką 84"/>
          <p:cNvCxnSpPr/>
          <p:nvPr/>
        </p:nvCxnSpPr>
        <p:spPr>
          <a:xfrm>
            <a:off x="6300192" y="2895327"/>
            <a:ext cx="0" cy="1800200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prstDash val="sysDot"/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179512" y="2057400"/>
            <a:ext cx="2160240" cy="4343400"/>
          </a:xfrm>
          <a:prstGeom prst="rect">
            <a:avLst/>
          </a:prstGeom>
          <a:solidFill>
            <a:srgbClr val="8F3735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l-PL"/>
          </a:p>
        </p:txBody>
      </p:sp>
      <p:pic>
        <p:nvPicPr>
          <p:cNvPr id="59" name="Obraz 58" descr="punk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4316547"/>
            <a:ext cx="192573" cy="192573"/>
          </a:xfrm>
          <a:prstGeom prst="rect">
            <a:avLst/>
          </a:prstGeom>
        </p:spPr>
      </p:pic>
      <p:sp>
        <p:nvSpPr>
          <p:cNvPr id="60" name="Text Box 71"/>
          <p:cNvSpPr txBox="1">
            <a:spLocks noChangeArrowheads="1"/>
          </p:cNvSpPr>
          <p:nvPr/>
        </p:nvSpPr>
        <p:spPr bwMode="auto">
          <a:xfrm>
            <a:off x="466725" y="2946579"/>
            <a:ext cx="140775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latin typeface="Tahoma" pitchFamily="34" charset="0"/>
              </a:rPr>
              <a:t>osie ideowe</a:t>
            </a:r>
            <a:endParaRPr lang="pl-PL" sz="1600" b="1">
              <a:latin typeface="Tahoma" pitchFamily="34" charset="0"/>
            </a:endParaRPr>
          </a:p>
        </p:txBody>
      </p:sp>
      <p:sp>
        <p:nvSpPr>
          <p:cNvPr id="61" name="Text Box 72"/>
          <p:cNvSpPr txBox="1">
            <a:spLocks noChangeArrowheads="1"/>
          </p:cNvSpPr>
          <p:nvPr/>
        </p:nvSpPr>
        <p:spPr bwMode="auto">
          <a:xfrm>
            <a:off x="466725" y="3378379"/>
            <a:ext cx="144623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latin typeface="Tahoma" pitchFamily="34" charset="0"/>
              </a:rPr>
              <a:t>dwa pakiety</a:t>
            </a:r>
            <a:endParaRPr lang="pl-PL" sz="1600" b="1">
              <a:latin typeface="Tahoma" pitchFamily="34" charset="0"/>
            </a:endParaRPr>
          </a:p>
        </p:txBody>
      </p:sp>
      <p:sp>
        <p:nvSpPr>
          <p:cNvPr id="64" name="Text Box 80"/>
          <p:cNvSpPr txBox="1">
            <a:spLocks noChangeArrowheads="1"/>
          </p:cNvSpPr>
          <p:nvPr/>
        </p:nvSpPr>
        <p:spPr bwMode="auto">
          <a:xfrm>
            <a:off x="466725" y="3811766"/>
            <a:ext cx="148149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dirty="0" smtClean="0">
                <a:latin typeface="Tahoma" pitchFamily="34" charset="0"/>
              </a:rPr>
              <a:t>przesunięcia</a:t>
            </a:r>
            <a:endParaRPr lang="pl-PL" sz="1600" b="1" dirty="0">
              <a:latin typeface="Tahoma" pitchFamily="34" charset="0"/>
            </a:endParaRPr>
          </a:p>
        </p:txBody>
      </p:sp>
      <p:sp>
        <p:nvSpPr>
          <p:cNvPr id="66" name="Text Box 87"/>
          <p:cNvSpPr txBox="1">
            <a:spLocks noChangeArrowheads="1"/>
          </p:cNvSpPr>
          <p:nvPr/>
        </p:nvSpPr>
        <p:spPr bwMode="auto">
          <a:xfrm>
            <a:off x="466725" y="4243566"/>
            <a:ext cx="14221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latin typeface="Tahoma" pitchFamily="34" charset="0"/>
              </a:rPr>
              <a:t>wyjaśnienia</a:t>
            </a:r>
            <a:endParaRPr lang="pl-PL" sz="1600" b="1">
              <a:latin typeface="Tahoma" pitchFamily="34" charset="0"/>
            </a:endParaRPr>
          </a:p>
        </p:txBody>
      </p:sp>
      <p:sp>
        <p:nvSpPr>
          <p:cNvPr id="68" name="Text Box 122"/>
          <p:cNvSpPr txBox="1">
            <a:spLocks noChangeArrowheads="1"/>
          </p:cNvSpPr>
          <p:nvPr/>
        </p:nvSpPr>
        <p:spPr bwMode="auto">
          <a:xfrm>
            <a:off x="468313" y="5970766"/>
            <a:ext cx="123783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dirty="0" smtClean="0">
                <a:solidFill>
                  <a:schemeClr val="bg1"/>
                </a:solidFill>
                <a:latin typeface="Tahoma" pitchFamily="34" charset="0"/>
              </a:rPr>
              <a:t>oswojenie</a:t>
            </a:r>
            <a:endParaRPr lang="pl-PL" sz="1600" b="1" dirty="0">
              <a:solidFill>
                <a:schemeClr val="bg1"/>
              </a:solidFill>
              <a:latin typeface="Tahoma" pitchFamily="34" charset="0"/>
            </a:endParaRPr>
          </a:p>
        </p:txBody>
      </p:sp>
      <p:pic>
        <p:nvPicPr>
          <p:cNvPr id="70" name="Obraz 69" descr="punk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3450918"/>
            <a:ext cx="192573" cy="192573"/>
          </a:xfrm>
          <a:prstGeom prst="rect">
            <a:avLst/>
          </a:prstGeom>
        </p:spPr>
      </p:pic>
      <p:pic>
        <p:nvPicPr>
          <p:cNvPr id="71" name="Obraz 70" descr="punk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3882891"/>
            <a:ext cx="192573" cy="192573"/>
          </a:xfrm>
          <a:prstGeom prst="rect">
            <a:avLst/>
          </a:prstGeom>
        </p:spPr>
      </p:pic>
      <p:pic>
        <p:nvPicPr>
          <p:cNvPr id="72" name="Obraz 71" descr="punk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3020403"/>
            <a:ext cx="192573" cy="192573"/>
          </a:xfrm>
          <a:prstGeom prst="rect">
            <a:avLst/>
          </a:prstGeom>
        </p:spPr>
      </p:pic>
      <p:pic>
        <p:nvPicPr>
          <p:cNvPr id="73" name="Obraz 72" descr="punk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4747137"/>
            <a:ext cx="192573" cy="192573"/>
          </a:xfrm>
          <a:prstGeom prst="rect">
            <a:avLst/>
          </a:prstGeom>
        </p:spPr>
      </p:pic>
      <p:pic>
        <p:nvPicPr>
          <p:cNvPr id="74" name="Obraz 73" descr="punk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5179260"/>
            <a:ext cx="192573" cy="192573"/>
          </a:xfrm>
          <a:prstGeom prst="rect">
            <a:avLst/>
          </a:prstGeom>
        </p:spPr>
      </p:pic>
      <p:pic>
        <p:nvPicPr>
          <p:cNvPr id="75" name="Obraz 74" descr="punk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5611383"/>
            <a:ext cx="192573" cy="192573"/>
          </a:xfrm>
          <a:prstGeom prst="rect">
            <a:avLst/>
          </a:prstGeom>
        </p:spPr>
      </p:pic>
      <p:pic>
        <p:nvPicPr>
          <p:cNvPr id="76" name="Obraz 75" descr="punk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6043506"/>
            <a:ext cx="192573" cy="192573"/>
          </a:xfrm>
          <a:prstGeom prst="rect">
            <a:avLst/>
          </a:prstGeom>
        </p:spPr>
      </p:pic>
      <p:pic>
        <p:nvPicPr>
          <p:cNvPr id="77" name="Obraz 76" descr="punkt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3528" y="6044739"/>
            <a:ext cx="192573" cy="192573"/>
          </a:xfrm>
          <a:prstGeom prst="rect">
            <a:avLst/>
          </a:prstGeom>
        </p:spPr>
      </p:pic>
      <p:sp>
        <p:nvSpPr>
          <p:cNvPr id="81" name="Text Box 74"/>
          <p:cNvSpPr txBox="1">
            <a:spLocks noChangeArrowheads="1"/>
          </p:cNvSpPr>
          <p:nvPr/>
        </p:nvSpPr>
        <p:spPr bwMode="auto">
          <a:xfrm>
            <a:off x="466725" y="4675366"/>
            <a:ext cx="15376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smtClean="0">
                <a:latin typeface="Tahoma" pitchFamily="34" charset="0"/>
              </a:rPr>
              <a:t>drugi podział</a:t>
            </a:r>
            <a:endParaRPr lang="pl-PL" sz="1600" b="1">
              <a:latin typeface="Tahoma" pitchFamily="34" charset="0"/>
            </a:endParaRPr>
          </a:p>
        </p:txBody>
      </p:sp>
      <p:sp>
        <p:nvSpPr>
          <p:cNvPr id="83" name="Text Box 121"/>
          <p:cNvSpPr txBox="1">
            <a:spLocks noChangeArrowheads="1"/>
          </p:cNvSpPr>
          <p:nvPr/>
        </p:nvSpPr>
        <p:spPr bwMode="auto">
          <a:xfrm>
            <a:off x="466725" y="5538891"/>
            <a:ext cx="126028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dirty="0" smtClean="0">
                <a:latin typeface="Tahoma" pitchFamily="34" charset="0"/>
              </a:rPr>
              <a:t>odwołania</a:t>
            </a:r>
            <a:endParaRPr lang="pl-PL" sz="1600" b="1" dirty="0">
              <a:latin typeface="Tahoma" pitchFamily="34" charset="0"/>
            </a:endParaRPr>
          </a:p>
        </p:txBody>
      </p:sp>
      <p:sp>
        <p:nvSpPr>
          <p:cNvPr id="62" name="Text Box 76"/>
          <p:cNvSpPr txBox="1">
            <a:spLocks noChangeArrowheads="1"/>
          </p:cNvSpPr>
          <p:nvPr/>
        </p:nvSpPr>
        <p:spPr bwMode="auto">
          <a:xfrm>
            <a:off x="466725" y="5107166"/>
            <a:ext cx="108395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b="1" dirty="0" smtClean="0">
                <a:latin typeface="Tahoma" pitchFamily="34" charset="0"/>
              </a:rPr>
              <a:t>odczucia</a:t>
            </a:r>
            <a:endParaRPr lang="pl-PL" sz="1600" b="1" dirty="0">
              <a:latin typeface="Tahoma" pitchFamily="34" charset="0"/>
            </a:endParaRPr>
          </a:p>
        </p:txBody>
      </p:sp>
      <p:sp>
        <p:nvSpPr>
          <p:cNvPr id="56" name="Text Box 83"/>
          <p:cNvSpPr txBox="1">
            <a:spLocks noChangeArrowheads="1"/>
          </p:cNvSpPr>
          <p:nvPr/>
        </p:nvSpPr>
        <p:spPr bwMode="auto">
          <a:xfrm>
            <a:off x="251520" y="2124145"/>
            <a:ext cx="136815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1600" b="1" dirty="0" smtClean="0">
                <a:solidFill>
                  <a:schemeClr val="bg1"/>
                </a:solidFill>
                <a:latin typeface="Tahoma" pitchFamily="34" charset="0"/>
              </a:rPr>
              <a:t>obrócone </a:t>
            </a:r>
          </a:p>
          <a:p>
            <a:r>
              <a:rPr lang="pl-PL" sz="1600" b="1" dirty="0" smtClean="0">
                <a:solidFill>
                  <a:schemeClr val="bg1"/>
                </a:solidFill>
                <a:latin typeface="Tahoma" pitchFamily="34" charset="0"/>
              </a:rPr>
              <a:t>wahadło</a:t>
            </a:r>
            <a:endParaRPr lang="pl-PL" sz="1600" b="1" dirty="0">
              <a:solidFill>
                <a:schemeClr val="bg1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27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16926</TotalTime>
  <Words>420</Words>
  <Application>Microsoft Office PowerPoint</Application>
  <PresentationFormat>Pokaz na ekranie (4:3)</PresentationFormat>
  <Paragraphs>217</Paragraphs>
  <Slides>10</Slides>
  <Notes>10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5" baseType="lpstr">
      <vt:lpstr>Calibri</vt:lpstr>
      <vt:lpstr>Latha</vt:lpstr>
      <vt:lpstr>Tahoma</vt:lpstr>
      <vt:lpstr>Times New Roman</vt:lpstr>
      <vt:lpstr>Projekt domyślny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Własność Prywatna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Flis Jarosław</dc:creator>
  <cp:lastModifiedBy>Jarosław Flis</cp:lastModifiedBy>
  <cp:revision>211</cp:revision>
  <dcterms:created xsi:type="dcterms:W3CDTF">2005-06-03T10:54:20Z</dcterms:created>
  <dcterms:modified xsi:type="dcterms:W3CDTF">2017-01-12T10:12:47Z</dcterms:modified>
</cp:coreProperties>
</file>