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8"/>
  </p:notesMasterIdLst>
  <p:handoutMasterIdLst>
    <p:handoutMasterId r:id="rId39"/>
  </p:handoutMasterIdLst>
  <p:sldIdLst>
    <p:sldId id="296" r:id="rId2"/>
    <p:sldId id="260" r:id="rId3"/>
    <p:sldId id="342" r:id="rId4"/>
    <p:sldId id="340" r:id="rId5"/>
    <p:sldId id="306" r:id="rId6"/>
    <p:sldId id="307" r:id="rId7"/>
    <p:sldId id="318" r:id="rId8"/>
    <p:sldId id="329" r:id="rId9"/>
    <p:sldId id="272" r:id="rId10"/>
    <p:sldId id="273" r:id="rId11"/>
    <p:sldId id="305" r:id="rId12"/>
    <p:sldId id="274" r:id="rId13"/>
    <p:sldId id="319" r:id="rId14"/>
    <p:sldId id="309" r:id="rId15"/>
    <p:sldId id="334" r:id="rId16"/>
    <p:sldId id="335" r:id="rId17"/>
    <p:sldId id="303" r:id="rId18"/>
    <p:sldId id="311" r:id="rId19"/>
    <p:sldId id="312" r:id="rId20"/>
    <p:sldId id="313" r:id="rId21"/>
    <p:sldId id="322" r:id="rId22"/>
    <p:sldId id="321" r:id="rId23"/>
    <p:sldId id="336" r:id="rId24"/>
    <p:sldId id="337" r:id="rId25"/>
    <p:sldId id="338" r:id="rId26"/>
    <p:sldId id="339" r:id="rId27"/>
    <p:sldId id="341" r:id="rId28"/>
    <p:sldId id="315" r:id="rId29"/>
    <p:sldId id="324" r:id="rId30"/>
    <p:sldId id="325" r:id="rId31"/>
    <p:sldId id="332" r:id="rId32"/>
    <p:sldId id="326" r:id="rId33"/>
    <p:sldId id="327" r:id="rId34"/>
    <p:sldId id="328" r:id="rId35"/>
    <p:sldId id="331" r:id="rId36"/>
    <p:sldId id="343" r:id="rId3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99FF"/>
    <a:srgbClr val="800000"/>
    <a:srgbClr val="9966FF"/>
    <a:srgbClr val="CC3300"/>
    <a:srgbClr val="0066CC"/>
    <a:srgbClr val="333399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>
        <p:scale>
          <a:sx n="70" d="100"/>
          <a:sy n="70" d="100"/>
        </p:scale>
        <p:origin x="-12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iek\Dropbox\prezentacje\wykresy%20do%20prezentacj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iek\Dropbox\prezentacje\wykresy%20do%20prezentacj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a\Dropbox\prezentacje\wykresy%20do%20prezentac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 dirty="0" smtClean="0"/>
              <a:t>Dynamika wartości</a:t>
            </a:r>
            <a:r>
              <a:rPr lang="pl-PL" sz="2000" baseline="0" dirty="0" smtClean="0"/>
              <a:t> dodanej w GVC (1995 = 100)</a:t>
            </a:r>
            <a:endParaRPr lang="pl-PL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379373556194906"/>
          <c:y val="0.2974860901341293"/>
          <c:w val="0.79402336521995642"/>
          <c:h val="0.45873056146914609"/>
        </c:manualLayout>
      </c:layout>
      <c:lineChart>
        <c:grouping val="standard"/>
        <c:varyColors val="0"/>
        <c:ser>
          <c:idx val="0"/>
          <c:order val="0"/>
          <c:tx>
            <c:strRef>
              <c:f>'gvc income'!$A$14</c:f>
              <c:strCache>
                <c:ptCount val="1"/>
                <c:pt idx="0">
                  <c:v>UE-27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income'!$B$14:$R$14</c:f>
              <c:numCache>
                <c:formatCode>0</c:formatCode>
                <c:ptCount val="17"/>
                <c:pt idx="0">
                  <c:v>100</c:v>
                </c:pt>
                <c:pt idx="1">
                  <c:v>97.595950426533861</c:v>
                </c:pt>
                <c:pt idx="2">
                  <c:v>90.321693417521473</c:v>
                </c:pt>
                <c:pt idx="3">
                  <c:v>91.952355848778978</c:v>
                </c:pt>
                <c:pt idx="4">
                  <c:v>89.178164635111216</c:v>
                </c:pt>
                <c:pt idx="5">
                  <c:v>80.517754759951686</c:v>
                </c:pt>
                <c:pt idx="6">
                  <c:v>77.62530402167188</c:v>
                </c:pt>
                <c:pt idx="7">
                  <c:v>81.085912365431071</c:v>
                </c:pt>
                <c:pt idx="8">
                  <c:v>93.975539723068309</c:v>
                </c:pt>
                <c:pt idx="9">
                  <c:v>103.88611666543353</c:v>
                </c:pt>
                <c:pt idx="10">
                  <c:v>102.60498441538009</c:v>
                </c:pt>
                <c:pt idx="11">
                  <c:v>104.8687048016815</c:v>
                </c:pt>
                <c:pt idx="12">
                  <c:v>117.9476155675662</c:v>
                </c:pt>
                <c:pt idx="13">
                  <c:v>121.5199251004684</c:v>
                </c:pt>
                <c:pt idx="14">
                  <c:v>100.63639046992228</c:v>
                </c:pt>
                <c:pt idx="15">
                  <c:v>102.67636795314031</c:v>
                </c:pt>
                <c:pt idx="16">
                  <c:v>110.05177489120499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'gvc income'!$A$15</c:f>
              <c:strCache>
                <c:ptCount val="1"/>
                <c:pt idx="0">
                  <c:v>Świat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income'!$B$15:$R$15</c:f>
              <c:numCache>
                <c:formatCode>0</c:formatCode>
                <c:ptCount val="17"/>
                <c:pt idx="0">
                  <c:v>99.999999999999986</c:v>
                </c:pt>
                <c:pt idx="1">
                  <c:v>98.350020830559757</c:v>
                </c:pt>
                <c:pt idx="2">
                  <c:v>96.060627068045832</c:v>
                </c:pt>
                <c:pt idx="3">
                  <c:v>91.000568285504983</c:v>
                </c:pt>
                <c:pt idx="4">
                  <c:v>91.484829441213265</c:v>
                </c:pt>
                <c:pt idx="5">
                  <c:v>91.643307358398005</c:v>
                </c:pt>
                <c:pt idx="6">
                  <c:v>84.980889798304474</c:v>
                </c:pt>
                <c:pt idx="7">
                  <c:v>85.179901163784024</c:v>
                </c:pt>
                <c:pt idx="8">
                  <c:v>92.756980848727068</c:v>
                </c:pt>
                <c:pt idx="9">
                  <c:v>101.79881691196623</c:v>
                </c:pt>
                <c:pt idx="10">
                  <c:v>106.48023098899105</c:v>
                </c:pt>
                <c:pt idx="11">
                  <c:v>112.20230133163606</c:v>
                </c:pt>
                <c:pt idx="12">
                  <c:v>124.08778861306725</c:v>
                </c:pt>
                <c:pt idx="13">
                  <c:v>131.87386501366302</c:v>
                </c:pt>
                <c:pt idx="14">
                  <c:v>116.92130328560044</c:v>
                </c:pt>
                <c:pt idx="15">
                  <c:v>131.55114166624483</c:v>
                </c:pt>
                <c:pt idx="16">
                  <c:v>145.2366448627202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'gvc income'!$A$16</c:f>
              <c:strCache>
                <c:ptCount val="1"/>
                <c:pt idx="0">
                  <c:v>ESW-10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income'!$B$16:$R$16</c:f>
              <c:numCache>
                <c:formatCode>0</c:formatCode>
                <c:ptCount val="17"/>
                <c:pt idx="0">
                  <c:v>100.00000000000001</c:v>
                </c:pt>
                <c:pt idx="1">
                  <c:v>104.46580213559137</c:v>
                </c:pt>
                <c:pt idx="2">
                  <c:v>102.95005964865123</c:v>
                </c:pt>
                <c:pt idx="3">
                  <c:v>108.32707899275876</c:v>
                </c:pt>
                <c:pt idx="4">
                  <c:v>101.17511136362496</c:v>
                </c:pt>
                <c:pt idx="5">
                  <c:v>95.463699035155358</c:v>
                </c:pt>
                <c:pt idx="6">
                  <c:v>99.010091101427108</c:v>
                </c:pt>
                <c:pt idx="7">
                  <c:v>106.94087420808657</c:v>
                </c:pt>
                <c:pt idx="8">
                  <c:v>125.7297918964809</c:v>
                </c:pt>
                <c:pt idx="9">
                  <c:v>153.93094603429108</c:v>
                </c:pt>
                <c:pt idx="10">
                  <c:v>169.31385327154348</c:v>
                </c:pt>
                <c:pt idx="11">
                  <c:v>188.18293127236853</c:v>
                </c:pt>
                <c:pt idx="12">
                  <c:v>230.50540022514494</c:v>
                </c:pt>
                <c:pt idx="13">
                  <c:v>262.64821708297177</c:v>
                </c:pt>
                <c:pt idx="14">
                  <c:v>213.87450415816213</c:v>
                </c:pt>
                <c:pt idx="15">
                  <c:v>216.85839212691374</c:v>
                </c:pt>
                <c:pt idx="16">
                  <c:v>241.23448179644618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'gvc income'!$A$17</c:f>
              <c:strCache>
                <c:ptCount val="1"/>
                <c:pt idx="0">
                  <c:v>EP-4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income'!$B$17:$R$17</c:f>
              <c:numCache>
                <c:formatCode>0</c:formatCode>
                <c:ptCount val="17"/>
                <c:pt idx="0">
                  <c:v>100</c:v>
                </c:pt>
                <c:pt idx="1">
                  <c:v>104.77728312572437</c:v>
                </c:pt>
                <c:pt idx="2">
                  <c:v>96.054938210232024</c:v>
                </c:pt>
                <c:pt idx="3">
                  <c:v>96.708751812910236</c:v>
                </c:pt>
                <c:pt idx="4">
                  <c:v>92.130748288295194</c:v>
                </c:pt>
                <c:pt idx="5">
                  <c:v>80.989642954583985</c:v>
                </c:pt>
                <c:pt idx="6">
                  <c:v>79.84809639541426</c:v>
                </c:pt>
                <c:pt idx="7">
                  <c:v>83.983328989384191</c:v>
                </c:pt>
                <c:pt idx="8">
                  <c:v>99.236782756683482</c:v>
                </c:pt>
                <c:pt idx="9">
                  <c:v>108.24580619367804</c:v>
                </c:pt>
                <c:pt idx="10">
                  <c:v>106.08233026769584</c:v>
                </c:pt>
                <c:pt idx="11">
                  <c:v>107.03204940810144</c:v>
                </c:pt>
                <c:pt idx="12">
                  <c:v>120.59081192720427</c:v>
                </c:pt>
                <c:pt idx="13">
                  <c:v>126.40401842678507</c:v>
                </c:pt>
                <c:pt idx="14">
                  <c:v>108.66642271879353</c:v>
                </c:pt>
                <c:pt idx="15">
                  <c:v>105.64317033065899</c:v>
                </c:pt>
                <c:pt idx="16">
                  <c:v>109.81314233574253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'gvc income'!$A$18</c:f>
              <c:strCache>
                <c:ptCount val="1"/>
                <c:pt idx="0">
                  <c:v>UE-13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income'!$B$18:$R$18</c:f>
              <c:numCache>
                <c:formatCode>0</c:formatCode>
                <c:ptCount val="17"/>
                <c:pt idx="0">
                  <c:v>100.00000000000001</c:v>
                </c:pt>
                <c:pt idx="1">
                  <c:v>95.022619478370345</c:v>
                </c:pt>
                <c:pt idx="2">
                  <c:v>87.851930123902676</c:v>
                </c:pt>
                <c:pt idx="3">
                  <c:v>89.56049263182841</c:v>
                </c:pt>
                <c:pt idx="4">
                  <c:v>87.58686948993963</c:v>
                </c:pt>
                <c:pt idx="5">
                  <c:v>79.50595992250652</c:v>
                </c:pt>
                <c:pt idx="6">
                  <c:v>75.709128603925706</c:v>
                </c:pt>
                <c:pt idx="7">
                  <c:v>78.705623164024558</c:v>
                </c:pt>
                <c:pt idx="8">
                  <c:v>90.536696125465966</c:v>
                </c:pt>
                <c:pt idx="9">
                  <c:v>99.656790273515824</c:v>
                </c:pt>
                <c:pt idx="10">
                  <c:v>97.673925684259544</c:v>
                </c:pt>
                <c:pt idx="11">
                  <c:v>99.369996234970444</c:v>
                </c:pt>
                <c:pt idx="12">
                  <c:v>110.60344937277674</c:v>
                </c:pt>
                <c:pt idx="13">
                  <c:v>111.83633074418104</c:v>
                </c:pt>
                <c:pt idx="14">
                  <c:v>91.621974931648609</c:v>
                </c:pt>
                <c:pt idx="15">
                  <c:v>95.139808176829504</c:v>
                </c:pt>
                <c:pt idx="16">
                  <c:v>102.49715358927322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'gvc income'!$A$20</c:f>
              <c:strCache>
                <c:ptCount val="1"/>
                <c:pt idx="0">
                  <c:v>BRIC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income'!$B$20:$R$20</c:f>
              <c:numCache>
                <c:formatCode>0</c:formatCode>
                <c:ptCount val="17"/>
                <c:pt idx="0">
                  <c:v>100</c:v>
                </c:pt>
                <c:pt idx="1">
                  <c:v>108.02370341049824</c:v>
                </c:pt>
                <c:pt idx="2">
                  <c:v>112.76420480261439</c:v>
                </c:pt>
                <c:pt idx="3">
                  <c:v>105.08369980985148</c:v>
                </c:pt>
                <c:pt idx="4">
                  <c:v>94.254099532794044</c:v>
                </c:pt>
                <c:pt idx="5">
                  <c:v>101.23623613108373</c:v>
                </c:pt>
                <c:pt idx="6">
                  <c:v>101.06109982219324</c:v>
                </c:pt>
                <c:pt idx="7">
                  <c:v>105.76187554731867</c:v>
                </c:pt>
                <c:pt idx="8">
                  <c:v>120.84314163693094</c:v>
                </c:pt>
                <c:pt idx="9">
                  <c:v>142.69416246375158</c:v>
                </c:pt>
                <c:pt idx="10">
                  <c:v>168.25298696121632</c:v>
                </c:pt>
                <c:pt idx="11">
                  <c:v>199.62290108007312</c:v>
                </c:pt>
                <c:pt idx="12">
                  <c:v>247.76873913438604</c:v>
                </c:pt>
                <c:pt idx="13">
                  <c:v>292.29250455114845</c:v>
                </c:pt>
                <c:pt idx="14">
                  <c:v>282.82854926939723</c:v>
                </c:pt>
                <c:pt idx="15">
                  <c:v>338.48438942696998</c:v>
                </c:pt>
                <c:pt idx="16">
                  <c:v>392.48127817097554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41152"/>
        <c:axId val="77216512"/>
      </c:lineChart>
      <c:catAx>
        <c:axId val="722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16512"/>
        <c:crosses val="autoZero"/>
        <c:auto val="1"/>
        <c:lblAlgn val="ctr"/>
        <c:lblOffset val="100"/>
        <c:noMultiLvlLbl val="0"/>
      </c:catAx>
      <c:valAx>
        <c:axId val="77216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241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'struktura sektorowa'!$A$20:$B$20</c:f>
              <c:strCache>
                <c:ptCount val="1"/>
                <c:pt idx="0">
                  <c:v>UE-13 Przemysł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sektorowa'!$C$20:$S$20</c:f>
              <c:numCache>
                <c:formatCode>0%</c:formatCode>
                <c:ptCount val="17"/>
                <c:pt idx="0">
                  <c:v>0.568084149662057</c:v>
                </c:pt>
                <c:pt idx="1">
                  <c:v>0.5629882689941802</c:v>
                </c:pt>
                <c:pt idx="2">
                  <c:v>0.56341771449142186</c:v>
                </c:pt>
                <c:pt idx="3">
                  <c:v>0.56498483301976343</c:v>
                </c:pt>
                <c:pt idx="4">
                  <c:v>0.56349136189967941</c:v>
                </c:pt>
                <c:pt idx="5">
                  <c:v>0.55391779054419188</c:v>
                </c:pt>
                <c:pt idx="6">
                  <c:v>0.54599200305748319</c:v>
                </c:pt>
                <c:pt idx="7">
                  <c:v>0.54368519639840152</c:v>
                </c:pt>
                <c:pt idx="8">
                  <c:v>0.54076370267451845</c:v>
                </c:pt>
                <c:pt idx="9">
                  <c:v>0.53666444152117487</c:v>
                </c:pt>
                <c:pt idx="10">
                  <c:v>0.53248126429446285</c:v>
                </c:pt>
                <c:pt idx="11">
                  <c:v>0.52951068807644919</c:v>
                </c:pt>
                <c:pt idx="12">
                  <c:v>0.52712811965602158</c:v>
                </c:pt>
                <c:pt idx="13">
                  <c:v>0.51073252228892863</c:v>
                </c:pt>
                <c:pt idx="14">
                  <c:v>0.4945406923075415</c:v>
                </c:pt>
                <c:pt idx="15">
                  <c:v>0.5010891669062969</c:v>
                </c:pt>
                <c:pt idx="16">
                  <c:v>0.50782990088222324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'struktura sektorowa'!$A$21:$B$21</c:f>
              <c:strCache>
                <c:ptCount val="1"/>
                <c:pt idx="0">
                  <c:v>UE-13 Usługi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sektorowa'!$C$21:$S$21</c:f>
              <c:numCache>
                <c:formatCode>0%</c:formatCode>
                <c:ptCount val="17"/>
                <c:pt idx="0">
                  <c:v>0.34868408482150171</c:v>
                </c:pt>
                <c:pt idx="1">
                  <c:v>0.35229392726657205</c:v>
                </c:pt>
                <c:pt idx="2">
                  <c:v>0.35636593841662767</c:v>
                </c:pt>
                <c:pt idx="3">
                  <c:v>0.36154677459155432</c:v>
                </c:pt>
                <c:pt idx="4">
                  <c:v>0.36872719732438647</c:v>
                </c:pt>
                <c:pt idx="5">
                  <c:v>0.37572695077931934</c:v>
                </c:pt>
                <c:pt idx="6">
                  <c:v>0.38353089999661533</c:v>
                </c:pt>
                <c:pt idx="7">
                  <c:v>0.3886530891441719</c:v>
                </c:pt>
                <c:pt idx="8">
                  <c:v>0.39439008160873879</c:v>
                </c:pt>
                <c:pt idx="9">
                  <c:v>0.39644236773487856</c:v>
                </c:pt>
                <c:pt idx="10">
                  <c:v>0.40119105087467588</c:v>
                </c:pt>
                <c:pt idx="11">
                  <c:v>0.40304489149680739</c:v>
                </c:pt>
                <c:pt idx="12">
                  <c:v>0.40556739269243325</c:v>
                </c:pt>
                <c:pt idx="13">
                  <c:v>0.41898235119143784</c:v>
                </c:pt>
                <c:pt idx="14">
                  <c:v>0.43640185724839309</c:v>
                </c:pt>
                <c:pt idx="15">
                  <c:v>0.42796451089395143</c:v>
                </c:pt>
                <c:pt idx="16">
                  <c:v>0.42131590802795166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'struktura sektorowa'!$A$22:$B$22</c:f>
              <c:strCache>
                <c:ptCount val="1"/>
                <c:pt idx="0">
                  <c:v>ESW-10 Przemysł</c:v>
                </c:pt>
              </c:strCache>
            </c:strRef>
          </c:tx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sektorowa'!$C$22:$S$22</c:f>
              <c:numCache>
                <c:formatCode>0%</c:formatCode>
                <c:ptCount val="17"/>
                <c:pt idx="0">
                  <c:v>0.54054112606505589</c:v>
                </c:pt>
                <c:pt idx="1">
                  <c:v>0.54033248380171195</c:v>
                </c:pt>
                <c:pt idx="2">
                  <c:v>0.53927997750236079</c:v>
                </c:pt>
                <c:pt idx="3">
                  <c:v>0.53835083379880322</c:v>
                </c:pt>
                <c:pt idx="4">
                  <c:v>0.54184683108073839</c:v>
                </c:pt>
                <c:pt idx="5">
                  <c:v>0.54267711352515646</c:v>
                </c:pt>
                <c:pt idx="6">
                  <c:v>0.53405700692138047</c:v>
                </c:pt>
                <c:pt idx="7">
                  <c:v>0.53455881033071562</c:v>
                </c:pt>
                <c:pt idx="8">
                  <c:v>0.54136746176813944</c:v>
                </c:pt>
                <c:pt idx="9">
                  <c:v>0.54602770854554317</c:v>
                </c:pt>
                <c:pt idx="10">
                  <c:v>0.54865560460104035</c:v>
                </c:pt>
                <c:pt idx="11">
                  <c:v>0.5463142848066046</c:v>
                </c:pt>
                <c:pt idx="12">
                  <c:v>0.54518495781121057</c:v>
                </c:pt>
                <c:pt idx="13">
                  <c:v>0.53839023557578736</c:v>
                </c:pt>
                <c:pt idx="14">
                  <c:v>0.5374884889291196</c:v>
                </c:pt>
                <c:pt idx="15">
                  <c:v>0.52781404133015142</c:v>
                </c:pt>
                <c:pt idx="16">
                  <c:v>0.53736039397765412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'struktura sektorowa'!$A$23:$B$23</c:f>
              <c:strCache>
                <c:ptCount val="1"/>
                <c:pt idx="0">
                  <c:v>ESW-10 Usługi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sektorowa'!$C$23:$S$23</c:f>
              <c:numCache>
                <c:formatCode>0%</c:formatCode>
                <c:ptCount val="17"/>
                <c:pt idx="0">
                  <c:v>0.27759256455196479</c:v>
                </c:pt>
                <c:pt idx="1">
                  <c:v>0.28288330648017268</c:v>
                </c:pt>
                <c:pt idx="2">
                  <c:v>0.29528768802430977</c:v>
                </c:pt>
                <c:pt idx="3">
                  <c:v>0.30905890795633162</c:v>
                </c:pt>
                <c:pt idx="4">
                  <c:v>0.31492931980248162</c:v>
                </c:pt>
                <c:pt idx="5">
                  <c:v>0.3199571277027739</c:v>
                </c:pt>
                <c:pt idx="6">
                  <c:v>0.32958440311230258</c:v>
                </c:pt>
                <c:pt idx="7">
                  <c:v>0.33642523560914162</c:v>
                </c:pt>
                <c:pt idx="8">
                  <c:v>0.33290648177711357</c:v>
                </c:pt>
                <c:pt idx="9">
                  <c:v>0.32460199258482347</c:v>
                </c:pt>
                <c:pt idx="10">
                  <c:v>0.32854434954299461</c:v>
                </c:pt>
                <c:pt idx="11">
                  <c:v>0.33066431547947134</c:v>
                </c:pt>
                <c:pt idx="12">
                  <c:v>0.3372477444837661</c:v>
                </c:pt>
                <c:pt idx="13">
                  <c:v>0.34251215462728463</c:v>
                </c:pt>
                <c:pt idx="14">
                  <c:v>0.34240727551844541</c:v>
                </c:pt>
                <c:pt idx="15">
                  <c:v>0.34781283338234548</c:v>
                </c:pt>
                <c:pt idx="16">
                  <c:v>0.33876793471080702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'struktura sektorowa'!$A$24:$B$24</c:f>
              <c:strCache>
                <c:ptCount val="1"/>
                <c:pt idx="0">
                  <c:v>EP-4 Przemysł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sektorowa'!$C$24:$S$24</c:f>
              <c:numCache>
                <c:formatCode>0%</c:formatCode>
                <c:ptCount val="17"/>
                <c:pt idx="0">
                  <c:v>0.55585758565119769</c:v>
                </c:pt>
                <c:pt idx="1">
                  <c:v>0.55417879395386338</c:v>
                </c:pt>
                <c:pt idx="2">
                  <c:v>0.5534873471694377</c:v>
                </c:pt>
                <c:pt idx="3">
                  <c:v>0.55524694194238944</c:v>
                </c:pt>
                <c:pt idx="4">
                  <c:v>0.54914346203280551</c:v>
                </c:pt>
                <c:pt idx="5">
                  <c:v>0.55100822049354081</c:v>
                </c:pt>
                <c:pt idx="6">
                  <c:v>0.53938406163256292</c:v>
                </c:pt>
                <c:pt idx="7">
                  <c:v>0.53487209057790275</c:v>
                </c:pt>
                <c:pt idx="8">
                  <c:v>0.5283997414293885</c:v>
                </c:pt>
                <c:pt idx="9">
                  <c:v>0.52576147915166926</c:v>
                </c:pt>
                <c:pt idx="10">
                  <c:v>0.52562451113892183</c:v>
                </c:pt>
                <c:pt idx="11">
                  <c:v>0.53395548597254161</c:v>
                </c:pt>
                <c:pt idx="12">
                  <c:v>0.53094225792734018</c:v>
                </c:pt>
                <c:pt idx="13">
                  <c:v>0.52219492783638155</c:v>
                </c:pt>
                <c:pt idx="14">
                  <c:v>0.50583718129967536</c:v>
                </c:pt>
                <c:pt idx="15">
                  <c:v>0.50960667278607519</c:v>
                </c:pt>
                <c:pt idx="16">
                  <c:v>0.50905650008843251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'struktura sektorowa'!$A$25:$B$25</c:f>
              <c:strCache>
                <c:ptCount val="1"/>
                <c:pt idx="0">
                  <c:v>EP-4 Usługi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'struktura sektorowa'!$C$1:$S$1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'struktura sektorowa'!$C$25:$S$25</c:f>
              <c:numCache>
                <c:formatCode>0%</c:formatCode>
                <c:ptCount val="17"/>
                <c:pt idx="0">
                  <c:v>0.33934827269655982</c:v>
                </c:pt>
                <c:pt idx="1">
                  <c:v>0.34063259335085966</c:v>
                </c:pt>
                <c:pt idx="2">
                  <c:v>0.34583197363647089</c:v>
                </c:pt>
                <c:pt idx="3">
                  <c:v>0.34966381189171558</c:v>
                </c:pt>
                <c:pt idx="4">
                  <c:v>0.35935926815244262</c:v>
                </c:pt>
                <c:pt idx="5">
                  <c:v>0.36293457641376259</c:v>
                </c:pt>
                <c:pt idx="6">
                  <c:v>0.3728710713358428</c:v>
                </c:pt>
                <c:pt idx="7">
                  <c:v>0.38074959552164095</c:v>
                </c:pt>
                <c:pt idx="8">
                  <c:v>0.38676355828567227</c:v>
                </c:pt>
                <c:pt idx="9">
                  <c:v>0.39075882739218448</c:v>
                </c:pt>
                <c:pt idx="10">
                  <c:v>0.39147405883686259</c:v>
                </c:pt>
                <c:pt idx="11">
                  <c:v>0.38662063521622875</c:v>
                </c:pt>
                <c:pt idx="12">
                  <c:v>0.38973678659984945</c:v>
                </c:pt>
                <c:pt idx="13">
                  <c:v>0.3966194274587837</c:v>
                </c:pt>
                <c:pt idx="14">
                  <c:v>0.40964913244075535</c:v>
                </c:pt>
                <c:pt idx="15">
                  <c:v>0.40779315590566645</c:v>
                </c:pt>
                <c:pt idx="16">
                  <c:v>0.40954766159498573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17184"/>
        <c:axId val="79656000"/>
      </c:lineChart>
      <c:catAx>
        <c:axId val="731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56000"/>
        <c:crosses val="autoZero"/>
        <c:auto val="1"/>
        <c:lblAlgn val="ctr"/>
        <c:lblOffset val="100"/>
        <c:noMultiLvlLbl val="0"/>
      </c:catAx>
      <c:valAx>
        <c:axId val="79656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11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02286860136589"/>
          <c:y val="0.22968733075032288"/>
          <c:w val="0.26397716165878049"/>
          <c:h val="0.601471899345915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Dynamika eksportu brutto,</a:t>
            </a:r>
            <a:r>
              <a:rPr lang="pl-PL" baseline="0" dirty="0" smtClean="0"/>
              <a:t> (1995=100)</a:t>
            </a:r>
            <a:endParaRPr lang="pl-PL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83046671949611"/>
          <c:y val="0.14218195332793709"/>
          <c:w val="0.79931975233113395"/>
          <c:h val="0.63223927500119037"/>
        </c:manualLayout>
      </c:layout>
      <c:lineChart>
        <c:grouping val="standard"/>
        <c:varyColors val="0"/>
        <c:ser>
          <c:idx val="0"/>
          <c:order val="0"/>
          <c:tx>
            <c:strRef>
              <c:f>'gvc income'!$A$54</c:f>
              <c:strCache>
                <c:ptCount val="1"/>
                <c:pt idx="0">
                  <c:v>UE-27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income'!$B$54:$R$54</c:f>
              <c:numCache>
                <c:formatCode>0</c:formatCode>
                <c:ptCount val="17"/>
                <c:pt idx="0">
                  <c:v>100</c:v>
                </c:pt>
                <c:pt idx="1">
                  <c:v>100.66228363144752</c:v>
                </c:pt>
                <c:pt idx="2">
                  <c:v>98.309499915358288</c:v>
                </c:pt>
                <c:pt idx="3">
                  <c:v>100.55566731409708</c:v>
                </c:pt>
                <c:pt idx="4">
                  <c:v>99.081886690858951</c:v>
                </c:pt>
                <c:pt idx="5">
                  <c:v>98.702905514021992</c:v>
                </c:pt>
                <c:pt idx="6">
                  <c:v>97.170998615232847</c:v>
                </c:pt>
                <c:pt idx="7">
                  <c:v>102.32388542914164</c:v>
                </c:pt>
                <c:pt idx="8">
                  <c:v>119.58642981615839</c:v>
                </c:pt>
                <c:pt idx="9">
                  <c:v>139.27319039359796</c:v>
                </c:pt>
                <c:pt idx="10">
                  <c:v>145.07734676296161</c:v>
                </c:pt>
                <c:pt idx="11">
                  <c:v>158.96402752626781</c:v>
                </c:pt>
                <c:pt idx="12">
                  <c:v>184.01016456930151</c:v>
                </c:pt>
                <c:pt idx="13">
                  <c:v>197.89995838904019</c:v>
                </c:pt>
                <c:pt idx="14">
                  <c:v>154.85509932890722</c:v>
                </c:pt>
                <c:pt idx="15">
                  <c:v>165.0491352259979</c:v>
                </c:pt>
                <c:pt idx="16">
                  <c:v>183.94243027197447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'gvc income'!$A$55</c:f>
              <c:strCache>
                <c:ptCount val="1"/>
                <c:pt idx="0">
                  <c:v>Świat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income'!$B$55:$R$55</c:f>
              <c:numCache>
                <c:formatCode>0</c:formatCode>
                <c:ptCount val="17"/>
                <c:pt idx="0">
                  <c:v>100</c:v>
                </c:pt>
                <c:pt idx="1">
                  <c:v>101.02033692703392</c:v>
                </c:pt>
                <c:pt idx="2">
                  <c:v>99.147199763989249</c:v>
                </c:pt>
                <c:pt idx="3">
                  <c:v>98.782074418838789</c:v>
                </c:pt>
                <c:pt idx="4">
                  <c:v>101.46151037630345</c:v>
                </c:pt>
                <c:pt idx="5">
                  <c:v>108.2353999871644</c:v>
                </c:pt>
                <c:pt idx="6">
                  <c:v>102.31542161444985</c:v>
                </c:pt>
                <c:pt idx="7">
                  <c:v>105.39586783476133</c:v>
                </c:pt>
                <c:pt idx="8">
                  <c:v>119.87875448724158</c:v>
                </c:pt>
                <c:pt idx="9">
                  <c:v>141.16997941571319</c:v>
                </c:pt>
                <c:pt idx="10">
                  <c:v>152.38392139226318</c:v>
                </c:pt>
                <c:pt idx="11">
                  <c:v>167.88528918599135</c:v>
                </c:pt>
                <c:pt idx="12">
                  <c:v>191.50682305009533</c:v>
                </c:pt>
                <c:pt idx="13">
                  <c:v>206.31137588201278</c:v>
                </c:pt>
                <c:pt idx="14">
                  <c:v>160.71297815594923</c:v>
                </c:pt>
                <c:pt idx="15">
                  <c:v>189.08495023260718</c:v>
                </c:pt>
                <c:pt idx="16">
                  <c:v>209.99316978971862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'gvc income'!$A$56</c:f>
              <c:strCache>
                <c:ptCount val="1"/>
                <c:pt idx="0">
                  <c:v>ESW-10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income'!$B$56:$R$56</c:f>
              <c:numCache>
                <c:formatCode>0</c:formatCode>
                <c:ptCount val="17"/>
                <c:pt idx="0">
                  <c:v>100</c:v>
                </c:pt>
                <c:pt idx="1">
                  <c:v>104.48774444570167</c:v>
                </c:pt>
                <c:pt idx="2">
                  <c:v>107.77119873720642</c:v>
                </c:pt>
                <c:pt idx="3">
                  <c:v>119.99723665492614</c:v>
                </c:pt>
                <c:pt idx="4">
                  <c:v>114.85636250916119</c:v>
                </c:pt>
                <c:pt idx="5">
                  <c:v>125.300190566588</c:v>
                </c:pt>
                <c:pt idx="6">
                  <c:v>133.20465155286149</c:v>
                </c:pt>
                <c:pt idx="7">
                  <c:v>147.37094437021423</c:v>
                </c:pt>
                <c:pt idx="8">
                  <c:v>183.54419975098551</c:v>
                </c:pt>
                <c:pt idx="9">
                  <c:v>233.73568263791103</c:v>
                </c:pt>
                <c:pt idx="10">
                  <c:v>263.35995885294477</c:v>
                </c:pt>
                <c:pt idx="11">
                  <c:v>312.18460924933277</c:v>
                </c:pt>
                <c:pt idx="12">
                  <c:v>390.77940528357948</c:v>
                </c:pt>
                <c:pt idx="13">
                  <c:v>450.47363081426545</c:v>
                </c:pt>
                <c:pt idx="14">
                  <c:v>346.01223918269983</c:v>
                </c:pt>
                <c:pt idx="15">
                  <c:v>370.26656144400323</c:v>
                </c:pt>
                <c:pt idx="16">
                  <c:v>419.84780024342638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'gvc income'!$A$57</c:f>
              <c:strCache>
                <c:ptCount val="1"/>
                <c:pt idx="0">
                  <c:v>EP-4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income'!$B$57:$R$57</c:f>
              <c:numCache>
                <c:formatCode>0</c:formatCode>
                <c:ptCount val="17"/>
                <c:pt idx="0">
                  <c:v>100</c:v>
                </c:pt>
                <c:pt idx="1">
                  <c:v>105.00643263726823</c:v>
                </c:pt>
                <c:pt idx="2">
                  <c:v>101.40977836320475</c:v>
                </c:pt>
                <c:pt idx="3">
                  <c:v>103.11939469375314</c:v>
                </c:pt>
                <c:pt idx="4">
                  <c:v>99.894524647846751</c:v>
                </c:pt>
                <c:pt idx="5">
                  <c:v>99.149788688273688</c:v>
                </c:pt>
                <c:pt idx="6">
                  <c:v>98.867354230598878</c:v>
                </c:pt>
                <c:pt idx="7">
                  <c:v>103.03722068772369</c:v>
                </c:pt>
                <c:pt idx="8">
                  <c:v>121.53770139172178</c:v>
                </c:pt>
                <c:pt idx="9">
                  <c:v>140.61779375977247</c:v>
                </c:pt>
                <c:pt idx="10">
                  <c:v>143.87356008805091</c:v>
                </c:pt>
                <c:pt idx="11">
                  <c:v>158.00667304376154</c:v>
                </c:pt>
                <c:pt idx="12">
                  <c:v>183.64479912013559</c:v>
                </c:pt>
                <c:pt idx="13">
                  <c:v>192.68460431112717</c:v>
                </c:pt>
                <c:pt idx="14">
                  <c:v>149.44622085123976</c:v>
                </c:pt>
                <c:pt idx="15">
                  <c:v>158.96182654462237</c:v>
                </c:pt>
                <c:pt idx="16">
                  <c:v>178.69098853408053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'gvc income'!$A$58</c:f>
              <c:strCache>
                <c:ptCount val="1"/>
                <c:pt idx="0">
                  <c:v>UE-13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income'!$B$58:$R$58</c:f>
              <c:numCache>
                <c:formatCode>0</c:formatCode>
                <c:ptCount val="17"/>
                <c:pt idx="0">
                  <c:v>99.999999999999986</c:v>
                </c:pt>
                <c:pt idx="1">
                  <c:v>99.52613293270413</c:v>
                </c:pt>
                <c:pt idx="2">
                  <c:v>97.102396985321079</c:v>
                </c:pt>
                <c:pt idx="3">
                  <c:v>98.873592177292409</c:v>
                </c:pt>
                <c:pt idx="4">
                  <c:v>97.982881589369882</c:v>
                </c:pt>
                <c:pt idx="5">
                  <c:v>97.043491334216242</c:v>
                </c:pt>
                <c:pt idx="6">
                  <c:v>94.694082009326607</c:v>
                </c:pt>
                <c:pt idx="7">
                  <c:v>99.522513021063347</c:v>
                </c:pt>
                <c:pt idx="8">
                  <c:v>115.4122473782265</c:v>
                </c:pt>
                <c:pt idx="9">
                  <c:v>133.43050150734325</c:v>
                </c:pt>
                <c:pt idx="10">
                  <c:v>138.36682847064651</c:v>
                </c:pt>
                <c:pt idx="11">
                  <c:v>150.14513756071602</c:v>
                </c:pt>
                <c:pt idx="12">
                  <c:v>171.91488401433293</c:v>
                </c:pt>
                <c:pt idx="13">
                  <c:v>184.12533609113495</c:v>
                </c:pt>
                <c:pt idx="14">
                  <c:v>144.7364691587691</c:v>
                </c:pt>
                <c:pt idx="15">
                  <c:v>154.24508247167404</c:v>
                </c:pt>
                <c:pt idx="16">
                  <c:v>171.15658938298682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'gvc income'!$A$60</c:f>
              <c:strCache>
                <c:ptCount val="1"/>
                <c:pt idx="0">
                  <c:v>BRIC</c:v>
                </c:pt>
              </c:strCache>
            </c:strRef>
          </c:tx>
          <c:marker>
            <c:symbol val="none"/>
          </c:marker>
          <c:cat>
            <c:numRef>
              <c:f>'gvc income'!$B$12:$R$12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'gvc income'!$B$60:$R$60</c:f>
              <c:numCache>
                <c:formatCode>0</c:formatCode>
                <c:ptCount val="17"/>
                <c:pt idx="0">
                  <c:v>100.00000000000001</c:v>
                </c:pt>
                <c:pt idx="1">
                  <c:v>100.85861295960936</c:v>
                </c:pt>
                <c:pt idx="2">
                  <c:v>107.51973281767442</c:v>
                </c:pt>
                <c:pt idx="3">
                  <c:v>107.60475194883459</c:v>
                </c:pt>
                <c:pt idx="4">
                  <c:v>107.97258296162195</c:v>
                </c:pt>
                <c:pt idx="5">
                  <c:v>129.58678260705364</c:v>
                </c:pt>
                <c:pt idx="6">
                  <c:v>129.49811514429459</c:v>
                </c:pt>
                <c:pt idx="7">
                  <c:v>147.68424501082112</c:v>
                </c:pt>
                <c:pt idx="8">
                  <c:v>185.89451461755988</c:v>
                </c:pt>
                <c:pt idx="9">
                  <c:v>250.29156515322191</c:v>
                </c:pt>
                <c:pt idx="10">
                  <c:v>310.87632414517492</c:v>
                </c:pt>
                <c:pt idx="11">
                  <c:v>387.2279980804567</c:v>
                </c:pt>
                <c:pt idx="12">
                  <c:v>467.14748282922261</c:v>
                </c:pt>
                <c:pt idx="13">
                  <c:v>526.8568000697901</c:v>
                </c:pt>
                <c:pt idx="14">
                  <c:v>440.87351454934225</c:v>
                </c:pt>
                <c:pt idx="15">
                  <c:v>562.0215860560279</c:v>
                </c:pt>
                <c:pt idx="16">
                  <c:v>656.13831917035293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10432"/>
        <c:axId val="77201984"/>
      </c:lineChart>
      <c:catAx>
        <c:axId val="722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01984"/>
        <c:crosses val="autoZero"/>
        <c:auto val="1"/>
        <c:lblAlgn val="ctr"/>
        <c:lblOffset val="100"/>
        <c:noMultiLvlLbl val="0"/>
      </c:catAx>
      <c:valAx>
        <c:axId val="772019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210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'rca regiony'!$A$14</c:f>
              <c:strCache>
                <c:ptCount val="1"/>
                <c:pt idx="0">
                  <c:v>ESW-10</c:v>
                </c:pt>
              </c:strCache>
            </c:strRef>
          </c:tx>
          <c:invertIfNegative val="0"/>
          <c:cat>
            <c:numRef>
              <c:f>'rca regiony'!$B$13:$C$13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regiony'!$B$14:$C$14</c:f>
              <c:numCache>
                <c:formatCode>0.00</c:formatCode>
                <c:ptCount val="2"/>
                <c:pt idx="0" formatCode="General">
                  <c:v>0.69333040478181185</c:v>
                </c:pt>
                <c:pt idx="1">
                  <c:v>0.9444424976356196</c:v>
                </c:pt>
              </c:numCache>
            </c:numRef>
          </c:val>
        </c:ser>
        <c:ser>
          <c:idx val="1"/>
          <c:order val="1"/>
          <c:tx>
            <c:strRef>
              <c:f>'rca regiony'!$A$15</c:f>
              <c:strCache>
                <c:ptCount val="1"/>
                <c:pt idx="0">
                  <c:v>EP-4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'rca regiony'!$B$13:$C$13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regiony'!$B$15:$C$15</c:f>
              <c:numCache>
                <c:formatCode>General</c:formatCode>
                <c:ptCount val="2"/>
                <c:pt idx="0">
                  <c:v>0.82647498972412525</c:v>
                </c:pt>
                <c:pt idx="1">
                  <c:v>0.90171947403867259</c:v>
                </c:pt>
              </c:numCache>
            </c:numRef>
          </c:val>
        </c:ser>
        <c:ser>
          <c:idx val="2"/>
          <c:order val="2"/>
          <c:tx>
            <c:strRef>
              <c:f>'rca regiony'!$A$16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'rca regiony'!$B$13:$C$13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regiony'!$B$16:$C$16</c:f>
              <c:numCache>
                <c:formatCode>General</c:formatCode>
                <c:ptCount val="2"/>
                <c:pt idx="0">
                  <c:v>1.0751407207521657</c:v>
                </c:pt>
                <c:pt idx="1">
                  <c:v>1.1739566277380051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75456"/>
        <c:axId val="77207168"/>
      </c:barChart>
      <c:catAx>
        <c:axId val="722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07168"/>
        <c:crosses val="autoZero"/>
        <c:auto val="1"/>
        <c:lblAlgn val="ctr"/>
        <c:lblOffset val="100"/>
        <c:noMultiLvlLbl val="0"/>
      </c:catAx>
      <c:valAx>
        <c:axId val="7720716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2275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7425634295713"/>
          <c:y val="3.571174863387979E-2"/>
          <c:w val="0.83273129921259847"/>
          <c:h val="0.76633356102003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'rca regiony'!$A$14</c:f>
              <c:strCache>
                <c:ptCount val="1"/>
                <c:pt idx="0">
                  <c:v>ESW-10</c:v>
                </c:pt>
              </c:strCache>
            </c:strRef>
          </c:tx>
          <c:invertIfNegative val="0"/>
          <c:cat>
            <c:numRef>
              <c:f>'rca regiony'!$D$13:$E$13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regiony'!$D$14:$E$14</c:f>
              <c:numCache>
                <c:formatCode>General</c:formatCode>
                <c:ptCount val="2"/>
                <c:pt idx="0">
                  <c:v>0.58263267753510473</c:v>
                </c:pt>
                <c:pt idx="1">
                  <c:v>1.0894883535859186</c:v>
                </c:pt>
              </c:numCache>
            </c:numRef>
          </c:val>
        </c:ser>
        <c:ser>
          <c:idx val="1"/>
          <c:order val="1"/>
          <c:tx>
            <c:strRef>
              <c:f>'rca regiony'!$A$15</c:f>
              <c:strCache>
                <c:ptCount val="1"/>
                <c:pt idx="0">
                  <c:v>EP-4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'rca regiony'!$D$13:$E$13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regiony'!$D$15:$E$15</c:f>
              <c:numCache>
                <c:formatCode>General</c:formatCode>
                <c:ptCount val="2"/>
                <c:pt idx="0">
                  <c:v>0.94584395310278446</c:v>
                </c:pt>
                <c:pt idx="1">
                  <c:v>0.97411910823913894</c:v>
                </c:pt>
              </c:numCache>
            </c:numRef>
          </c:val>
        </c:ser>
        <c:ser>
          <c:idx val="2"/>
          <c:order val="2"/>
          <c:tx>
            <c:strRef>
              <c:f>'rca regiony'!$A$16</c:f>
              <c:strCache>
                <c:ptCount val="1"/>
                <c:pt idx="0">
                  <c:v>UE-13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'rca regiony'!$D$13:$E$13</c:f>
              <c:numCache>
                <c:formatCode>General</c:formatCode>
                <c:ptCount val="2"/>
                <c:pt idx="0">
                  <c:v>1995</c:v>
                </c:pt>
                <c:pt idx="1">
                  <c:v>2011</c:v>
                </c:pt>
              </c:numCache>
            </c:numRef>
          </c:cat>
          <c:val>
            <c:numRef>
              <c:f>'rca regiony'!$D$16:$E$16</c:f>
              <c:numCache>
                <c:formatCode>General</c:formatCode>
                <c:ptCount val="2"/>
                <c:pt idx="0" formatCode="0.00">
                  <c:v>1.116814826956839</c:v>
                </c:pt>
                <c:pt idx="1">
                  <c:v>1.1146847491506449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75968"/>
        <c:axId val="77208896"/>
      </c:barChart>
      <c:catAx>
        <c:axId val="722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08896"/>
        <c:crosses val="autoZero"/>
        <c:auto val="1"/>
        <c:lblAlgn val="ctr"/>
        <c:lblOffset val="100"/>
        <c:noMultiLvlLbl val="0"/>
      </c:catAx>
      <c:valAx>
        <c:axId val="77208896"/>
        <c:scaling>
          <c:orientation val="minMax"/>
          <c:max val="1.4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2275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1995</a:t>
            </a:r>
          </a:p>
        </c:rich>
      </c:tx>
      <c:layout>
        <c:manualLayout>
          <c:xMode val="edge"/>
          <c:yMode val="edge"/>
          <c:x val="2.1111111111111252E-3"/>
          <c:y val="9.259259259259258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256989617975989"/>
          <c:y val="0.12004905437857333"/>
          <c:w val="0.50597921622415787"/>
          <c:h val="0.79592203430388075"/>
        </c:manualLayout>
      </c:layout>
      <c:radarChart>
        <c:radarStyle val="marker"/>
        <c:varyColors val="0"/>
        <c:ser>
          <c:idx val="0"/>
          <c:order val="0"/>
          <c:tx>
            <c:strRef>
              <c:f>'rca regiony'!$A$3</c:f>
              <c:strCache>
                <c:ptCount val="1"/>
                <c:pt idx="0">
                  <c:v>ESW-10</c:v>
                </c:pt>
              </c:strCache>
            </c:strRef>
          </c:tx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regiony'!$B$3:$O$3</c:f>
              <c:numCache>
                <c:formatCode>_(* #,##0.00_);_(* \(#,##0.00\);_(* "-"??_);_(@_)</c:formatCode>
                <c:ptCount val="14"/>
                <c:pt idx="0">
                  <c:v>1.3595771518307012</c:v>
                </c:pt>
                <c:pt idx="1">
                  <c:v>1.331301674510917</c:v>
                </c:pt>
                <c:pt idx="2">
                  <c:v>1.5704504562738026</c:v>
                </c:pt>
                <c:pt idx="3">
                  <c:v>1.3066180518685475</c:v>
                </c:pt>
                <c:pt idx="4">
                  <c:v>0.93241684801149316</c:v>
                </c:pt>
                <c:pt idx="5">
                  <c:v>1.2883641821433158</c:v>
                </c:pt>
                <c:pt idx="6">
                  <c:v>0.95376055947402694</c:v>
                </c:pt>
                <c:pt idx="7">
                  <c:v>0.78425567013991848</c:v>
                </c:pt>
                <c:pt idx="8">
                  <c:v>1.6213441040244181</c:v>
                </c:pt>
                <c:pt idx="9">
                  <c:v>1.0425353226941212</c:v>
                </c:pt>
                <c:pt idx="10">
                  <c:v>0.93443835294431488</c:v>
                </c:pt>
                <c:pt idx="11">
                  <c:v>0.7524351622919786</c:v>
                </c:pt>
                <c:pt idx="12">
                  <c:v>0.68477361821544802</c:v>
                </c:pt>
                <c:pt idx="13">
                  <c:v>0.54553515958114773</c:v>
                </c:pt>
              </c:numCache>
            </c:numRef>
          </c:val>
        </c:ser>
        <c:ser>
          <c:idx val="1"/>
          <c:order val="1"/>
          <c:tx>
            <c:strRef>
              <c:f>'rca regiony'!$A$4</c:f>
              <c:strCache>
                <c:ptCount val="1"/>
                <c:pt idx="0">
                  <c:v>EP-4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regiony'!$B$4:$O$4</c:f>
              <c:numCache>
                <c:formatCode>0.00</c:formatCode>
                <c:ptCount val="14"/>
                <c:pt idx="0">
                  <c:v>0.91243994037663378</c:v>
                </c:pt>
                <c:pt idx="1">
                  <c:v>1.7015980383966378</c:v>
                </c:pt>
                <c:pt idx="2">
                  <c:v>3.1171621611178657</c:v>
                </c:pt>
                <c:pt idx="3">
                  <c:v>0.93454038509797199</c:v>
                </c:pt>
                <c:pt idx="4">
                  <c:v>1.1131380390227059</c:v>
                </c:pt>
                <c:pt idx="5">
                  <c:v>1.6425686407085198</c:v>
                </c:pt>
                <c:pt idx="6">
                  <c:v>0.56759566018275143</c:v>
                </c:pt>
                <c:pt idx="7">
                  <c:v>0.95996849605187295</c:v>
                </c:pt>
                <c:pt idx="8">
                  <c:v>1.1176896321002285</c:v>
                </c:pt>
                <c:pt idx="9">
                  <c:v>1.0119724986617453</c:v>
                </c:pt>
                <c:pt idx="10">
                  <c:v>1.0720143353911336</c:v>
                </c:pt>
                <c:pt idx="11">
                  <c:v>1.0283517036854652</c:v>
                </c:pt>
                <c:pt idx="12">
                  <c:v>0.78365042391725603</c:v>
                </c:pt>
                <c:pt idx="13">
                  <c:v>0.59446727098698382</c:v>
                </c:pt>
              </c:numCache>
            </c:numRef>
          </c:val>
        </c:ser>
        <c:ser>
          <c:idx val="2"/>
          <c:order val="2"/>
          <c:tx>
            <c:strRef>
              <c:f>'rca regiony'!$A$5</c:f>
              <c:strCache>
                <c:ptCount val="1"/>
                <c:pt idx="0">
                  <c:v>UE-13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regiony'!$B$5:$O$5</c:f>
              <c:numCache>
                <c:formatCode>0.00</c:formatCode>
                <c:ptCount val="14"/>
                <c:pt idx="0">
                  <c:v>0.87649804364870754</c:v>
                </c:pt>
                <c:pt idx="1">
                  <c:v>0.72493622405007796</c:v>
                </c:pt>
                <c:pt idx="2">
                  <c:v>0.60784367016743135</c:v>
                </c:pt>
                <c:pt idx="3">
                  <c:v>0.72694519143887815</c:v>
                </c:pt>
                <c:pt idx="4">
                  <c:v>0.91946138049942905</c:v>
                </c:pt>
                <c:pt idx="5">
                  <c:v>1.4099528173669054</c:v>
                </c:pt>
                <c:pt idx="6">
                  <c:v>1.3367964542511181</c:v>
                </c:pt>
                <c:pt idx="7">
                  <c:v>1.1136356659263444</c:v>
                </c:pt>
                <c:pt idx="8">
                  <c:v>1.3001822825619787</c:v>
                </c:pt>
                <c:pt idx="9">
                  <c:v>1.2024078281235837</c:v>
                </c:pt>
                <c:pt idx="10">
                  <c:v>1.1523811014629686</c:v>
                </c:pt>
                <c:pt idx="11">
                  <c:v>0.88006806215235645</c:v>
                </c:pt>
                <c:pt idx="12">
                  <c:v>1.0938226608909942</c:v>
                </c:pt>
                <c:pt idx="13">
                  <c:v>1.1259185884554481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90144"/>
        <c:axId val="77227712"/>
      </c:radarChart>
      <c:catAx>
        <c:axId val="723901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7227712"/>
        <c:crosses val="autoZero"/>
        <c:auto val="1"/>
        <c:lblAlgn val="ctr"/>
        <c:lblOffset val="100"/>
        <c:noMultiLvlLbl val="0"/>
      </c:catAx>
      <c:valAx>
        <c:axId val="7722771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cross"/>
        <c:minorTickMark val="none"/>
        <c:tickLblPos val="nextTo"/>
        <c:crossAx val="723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41235501351366"/>
          <c:y val="0.6934274396861887"/>
          <c:w val="0.1124562224135013"/>
          <c:h val="0.29148855255398975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</a:t>
            </a:r>
          </a:p>
        </c:rich>
      </c:tx>
      <c:layout>
        <c:manualLayout>
          <c:xMode val="edge"/>
          <c:yMode val="edge"/>
          <c:x val="2.0833333333333333E-3"/>
          <c:y val="9.259259259259258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050906380772506"/>
          <c:y val="0.10689299362475707"/>
          <c:w val="0.5200579565233493"/>
          <c:h val="0.76940081239070857"/>
        </c:manualLayout>
      </c:layout>
      <c:radarChart>
        <c:radarStyle val="marker"/>
        <c:varyColors val="0"/>
        <c:ser>
          <c:idx val="0"/>
          <c:order val="0"/>
          <c:tx>
            <c:strRef>
              <c:f>'rca regiony'!$A$7</c:f>
              <c:strCache>
                <c:ptCount val="1"/>
                <c:pt idx="0">
                  <c:v>ESW-10</c:v>
                </c:pt>
              </c:strCache>
            </c:strRef>
          </c:tx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regiony'!$B$7:$O$7</c:f>
              <c:numCache>
                <c:formatCode>_(* #,##0.00_);_(* \(#,##0.00\);_(* "-"??_);_(@_)</c:formatCode>
                <c:ptCount val="14"/>
                <c:pt idx="0">
                  <c:v>1.0319095269487644</c:v>
                </c:pt>
                <c:pt idx="1">
                  <c:v>0.79654191589082479</c:v>
                </c:pt>
                <c:pt idx="2">
                  <c:v>0.83219355702199149</c:v>
                </c:pt>
                <c:pt idx="3">
                  <c:v>2.38175682151636</c:v>
                </c:pt>
                <c:pt idx="4">
                  <c:v>1.0672997663737909</c:v>
                </c:pt>
                <c:pt idx="5">
                  <c:v>1.4575474540778792</c:v>
                </c:pt>
                <c:pt idx="6">
                  <c:v>0.76128806623337264</c:v>
                </c:pt>
                <c:pt idx="7">
                  <c:v>1.2155722516106433</c:v>
                </c:pt>
                <c:pt idx="8">
                  <c:v>2.5228700515176095</c:v>
                </c:pt>
                <c:pt idx="9">
                  <c:v>1.2435186201885289</c:v>
                </c:pt>
                <c:pt idx="10">
                  <c:v>0.8506610326666687</c:v>
                </c:pt>
                <c:pt idx="11">
                  <c:v>0.93956435272695638</c:v>
                </c:pt>
                <c:pt idx="12">
                  <c:v>1.1852249520923439</c:v>
                </c:pt>
                <c:pt idx="13">
                  <c:v>0.6995441020613079</c:v>
                </c:pt>
              </c:numCache>
            </c:numRef>
          </c:val>
        </c:ser>
        <c:ser>
          <c:idx val="1"/>
          <c:order val="1"/>
          <c:tx>
            <c:strRef>
              <c:f>'rca regiony'!$A$8</c:f>
              <c:strCache>
                <c:ptCount val="1"/>
                <c:pt idx="0">
                  <c:v>EP-4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regiony'!$B$8:$O$8</c:f>
              <c:numCache>
                <c:formatCode>0.00</c:formatCode>
                <c:ptCount val="14"/>
                <c:pt idx="0">
                  <c:v>0.96643591611818114</c:v>
                </c:pt>
                <c:pt idx="1">
                  <c:v>1.3515116894466976</c:v>
                </c:pt>
                <c:pt idx="2">
                  <c:v>2.2478625729524895</c:v>
                </c:pt>
                <c:pt idx="3">
                  <c:v>1.5608674775483773</c:v>
                </c:pt>
                <c:pt idx="4">
                  <c:v>1.3057020126771914</c:v>
                </c:pt>
                <c:pt idx="5">
                  <c:v>1.5273752518214767</c:v>
                </c:pt>
                <c:pt idx="6">
                  <c:v>0.34677083621792981</c:v>
                </c:pt>
                <c:pt idx="7">
                  <c:v>1.0905554731366702</c:v>
                </c:pt>
                <c:pt idx="8">
                  <c:v>1.5899254244391261</c:v>
                </c:pt>
                <c:pt idx="9">
                  <c:v>1.3988856343529683</c:v>
                </c:pt>
                <c:pt idx="10">
                  <c:v>1.1523730345519327</c:v>
                </c:pt>
                <c:pt idx="11">
                  <c:v>1.2188386763639876</c:v>
                </c:pt>
                <c:pt idx="12">
                  <c:v>0.87043667915190448</c:v>
                </c:pt>
                <c:pt idx="13">
                  <c:v>0.55418197277947256</c:v>
                </c:pt>
              </c:numCache>
            </c:numRef>
          </c:val>
        </c:ser>
        <c:ser>
          <c:idx val="2"/>
          <c:order val="2"/>
          <c:tx>
            <c:strRef>
              <c:f>'rca regiony'!$A$9</c:f>
              <c:strCache>
                <c:ptCount val="1"/>
                <c:pt idx="0">
                  <c:v>UE-13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'rca regiony'!$B$2:$O$2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 regiony'!$B$9:$O$9</c:f>
              <c:numCache>
                <c:formatCode>0.00</c:formatCode>
                <c:ptCount val="14"/>
                <c:pt idx="0">
                  <c:v>0.77943463105283917</c:v>
                </c:pt>
                <c:pt idx="1">
                  <c:v>0.5029821982285847</c:v>
                </c:pt>
                <c:pt idx="2">
                  <c:v>0.40784852561290214</c:v>
                </c:pt>
                <c:pt idx="3">
                  <c:v>0.75187033547017668</c:v>
                </c:pt>
                <c:pt idx="4">
                  <c:v>1.5182190317408024</c:v>
                </c:pt>
                <c:pt idx="5">
                  <c:v>1.4512120452071375</c:v>
                </c:pt>
                <c:pt idx="6">
                  <c:v>1.6022641397193906</c:v>
                </c:pt>
                <c:pt idx="7">
                  <c:v>1.1918860650992991</c:v>
                </c:pt>
                <c:pt idx="8">
                  <c:v>1.5187661487803581</c:v>
                </c:pt>
                <c:pt idx="9">
                  <c:v>1.1057952926976846</c:v>
                </c:pt>
                <c:pt idx="10">
                  <c:v>1.1699813736622633</c:v>
                </c:pt>
                <c:pt idx="11">
                  <c:v>0.84657306117581366</c:v>
                </c:pt>
                <c:pt idx="12">
                  <c:v>1.0662391778495246</c:v>
                </c:pt>
                <c:pt idx="13">
                  <c:v>1.295429845319414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92192"/>
        <c:axId val="77230016"/>
      </c:radarChart>
      <c:catAx>
        <c:axId val="723921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77230016"/>
        <c:crosses val="autoZero"/>
        <c:auto val="1"/>
        <c:lblAlgn val="ctr"/>
        <c:lblOffset val="100"/>
        <c:noMultiLvlLbl val="0"/>
      </c:catAx>
      <c:valAx>
        <c:axId val="7723001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cross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7239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6618009521576"/>
          <c:y val="0.79322522002882478"/>
          <c:w val="0.14180600303669963"/>
          <c:h val="0.201171140801706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1995</a:t>
            </a:r>
          </a:p>
        </c:rich>
      </c:tx>
      <c:layout>
        <c:manualLayout>
          <c:xMode val="edge"/>
          <c:yMode val="edge"/>
          <c:x val="2.0833333333333333E-3"/>
          <c:y val="1.24223602484472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659555858315938"/>
          <c:y val="0.11116687186964005"/>
          <c:w val="0.50326968503936997"/>
          <c:h val="0.79884076990376196"/>
        </c:manualLayout>
      </c:layout>
      <c:radarChart>
        <c:radarStyle val="marker"/>
        <c:varyColors val="0"/>
        <c:ser>
          <c:idx val="0"/>
          <c:order val="0"/>
          <c:tx>
            <c:strRef>
              <c:f>'rca-esw'!$A$4</c:f>
              <c:strCache>
                <c:ptCount val="1"/>
                <c:pt idx="0">
                  <c:v>CZE</c:v>
                </c:pt>
              </c:strCache>
            </c:strRef>
          </c:tx>
          <c:marker>
            <c:symbol val="none"/>
          </c:marker>
          <c:cat>
            <c:strRef>
              <c:f>'rca-esw'!$B$3:$O$3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'rca-esw'!$B$4:$O$4</c:f>
              <c:numCache>
                <c:formatCode>0.00</c:formatCode>
                <c:ptCount val="14"/>
                <c:pt idx="0" formatCode="General">
                  <c:v>1.1305050602467983</c:v>
                </c:pt>
                <c:pt idx="1">
                  <c:v>1.0566815391257371</c:v>
                </c:pt>
                <c:pt idx="2">
                  <c:v>1.5066369209290187</c:v>
                </c:pt>
                <c:pt idx="3">
                  <c:v>1.6361763951746733</c:v>
                </c:pt>
                <c:pt idx="4">
                  <c:v>0.73454690838930614</c:v>
                </c:pt>
                <c:pt idx="5">
                  <c:v>1.2236491107142919</c:v>
                </c:pt>
                <c:pt idx="6">
                  <c:v>0.7277388050585013</c:v>
                </c:pt>
                <c:pt idx="7">
                  <c:v>0.9650815800555943</c:v>
                </c:pt>
                <c:pt idx="8">
                  <c:v>1.9663512397458229</c:v>
                </c:pt>
                <c:pt idx="9">
                  <c:v>1.9200406473477103</c:v>
                </c:pt>
                <c:pt idx="10">
                  <c:v>0.76027332056285468</c:v>
                </c:pt>
                <c:pt idx="11">
                  <c:v>1.058938284148037</c:v>
                </c:pt>
                <c:pt idx="12">
                  <c:v>0.83701683218355794</c:v>
                </c:pt>
                <c:pt idx="13">
                  <c:v>0.59664591217955076</c:v>
                </c:pt>
              </c:numCache>
            </c:numRef>
          </c:val>
        </c:ser>
        <c:ser>
          <c:idx val="1"/>
          <c:order val="1"/>
          <c:tx>
            <c:strRef>
              <c:f>'rca-esw'!$A$5</c:f>
              <c:strCache>
                <c:ptCount val="1"/>
                <c:pt idx="0">
                  <c:v>POL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'rca-esw'!$B$3:$O$3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'rca-esw'!$B$5:$O$5</c:f>
              <c:numCache>
                <c:formatCode>General</c:formatCode>
                <c:ptCount val="14"/>
                <c:pt idx="0">
                  <c:v>1.4233233036356729</c:v>
                </c:pt>
                <c:pt idx="1">
                  <c:v>1.2837430149034572</c:v>
                </c:pt>
                <c:pt idx="2">
                  <c:v>1.3274433809242105</c:v>
                </c:pt>
                <c:pt idx="3">
                  <c:v>1.2491242032150767</c:v>
                </c:pt>
                <c:pt idx="4">
                  <c:v>1.1063953006033977</c:v>
                </c:pt>
                <c:pt idx="5">
                  <c:v>1.3950844442956292</c:v>
                </c:pt>
                <c:pt idx="6">
                  <c:v>0.7590617701388771</c:v>
                </c:pt>
                <c:pt idx="7">
                  <c:v>0.61473503904459037</c:v>
                </c:pt>
                <c:pt idx="8">
                  <c:v>1.6148104105801442</c:v>
                </c:pt>
                <c:pt idx="9">
                  <c:v>1.0606729077232186</c:v>
                </c:pt>
                <c:pt idx="10">
                  <c:v>0.98305818630974062</c:v>
                </c:pt>
                <c:pt idx="11">
                  <c:v>0.615996278547848</c:v>
                </c:pt>
                <c:pt idx="12">
                  <c:v>0.71637559545791696</c:v>
                </c:pt>
                <c:pt idx="13">
                  <c:v>0.51004326807876932</c:v>
                </c:pt>
              </c:numCache>
            </c:numRef>
          </c:val>
        </c:ser>
        <c:ser>
          <c:idx val="2"/>
          <c:order val="2"/>
          <c:tx>
            <c:strRef>
              <c:f>'rca-esw'!$A$6</c:f>
              <c:strCache>
                <c:ptCount val="1"/>
                <c:pt idx="0">
                  <c:v>HUN</c:v>
                </c:pt>
              </c:strCache>
            </c:strRef>
          </c:tx>
          <c:marker>
            <c:symbol val="none"/>
          </c:marker>
          <c:cat>
            <c:strRef>
              <c:f>'rca-esw'!$B$3:$O$3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'rca-esw'!$B$6:$O$6</c:f>
              <c:numCache>
                <c:formatCode>0.00</c:formatCode>
                <c:ptCount val="14"/>
                <c:pt idx="0">
                  <c:v>1.470501974147417</c:v>
                </c:pt>
                <c:pt idx="1">
                  <c:v>1.2220281897388419</c:v>
                </c:pt>
                <c:pt idx="2">
                  <c:v>1.3930610692294874</c:v>
                </c:pt>
                <c:pt idx="3">
                  <c:v>0.80495120193793435</c:v>
                </c:pt>
                <c:pt idx="4">
                  <c:v>0.98195791401730137</c:v>
                </c:pt>
                <c:pt idx="5">
                  <c:v>0.80236016432787172</c:v>
                </c:pt>
                <c:pt idx="6">
                  <c:v>1.4630536862872732</c:v>
                </c:pt>
                <c:pt idx="7">
                  <c:v>1.0858006373498772</c:v>
                </c:pt>
                <c:pt idx="8">
                  <c:v>1.1934428589460353</c:v>
                </c:pt>
                <c:pt idx="9">
                  <c:v>0.84787943465246662</c:v>
                </c:pt>
                <c:pt idx="10">
                  <c:v>1.0844165339857523</c:v>
                </c:pt>
                <c:pt idx="11">
                  <c:v>0.57423969784818851</c:v>
                </c:pt>
                <c:pt idx="12">
                  <c:v>0.67791866583243199</c:v>
                </c:pt>
                <c:pt idx="13">
                  <c:v>0.62050016410645159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63872"/>
        <c:axId val="77232320"/>
      </c:radarChart>
      <c:catAx>
        <c:axId val="724638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77232320"/>
        <c:crosses val="autoZero"/>
        <c:auto val="1"/>
        <c:lblAlgn val="ctr"/>
        <c:lblOffset val="100"/>
        <c:noMultiLvlLbl val="0"/>
      </c:catAx>
      <c:valAx>
        <c:axId val="772323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246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56357968023038"/>
          <c:y val="0.82111500548645278"/>
          <c:w val="8.970092504341623E-2"/>
          <c:h val="0.16471971150846254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 dirty="0" smtClean="0"/>
              <a:t>2011</a:t>
            </a:r>
            <a:endParaRPr lang="pl-PL" sz="2000" dirty="0"/>
          </a:p>
        </c:rich>
      </c:tx>
      <c:layout>
        <c:manualLayout>
          <c:xMode val="edge"/>
          <c:yMode val="edge"/>
          <c:x val="2.342513589327448E-3"/>
          <c:y val="1.48478967428157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724934383202101"/>
          <c:y val="0.14092758435242123"/>
          <c:w val="0.50151754634593604"/>
          <c:h val="0.77506176880928446"/>
        </c:manualLayout>
      </c:layout>
      <c:radarChart>
        <c:radarStyle val="marker"/>
        <c:varyColors val="0"/>
        <c:ser>
          <c:idx val="0"/>
          <c:order val="0"/>
          <c:tx>
            <c:strRef>
              <c:f>'rca-esw'!$A$10</c:f>
              <c:strCache>
                <c:ptCount val="1"/>
                <c:pt idx="0">
                  <c:v>CZE</c:v>
                </c:pt>
              </c:strCache>
            </c:strRef>
          </c:tx>
          <c:marker>
            <c:symbol val="none"/>
          </c:marker>
          <c:cat>
            <c:strRef>
              <c:f>'rca-esw'!$B$9:$O$9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'rca-esw'!$B$10:$O$10</c:f>
              <c:numCache>
                <c:formatCode>General</c:formatCode>
                <c:ptCount val="14"/>
                <c:pt idx="0">
                  <c:v>0.73173918738054833</c:v>
                </c:pt>
                <c:pt idx="1">
                  <c:v>0.60195111111524868</c:v>
                </c:pt>
                <c:pt idx="2">
                  <c:v>0.47747088100287555</c:v>
                </c:pt>
                <c:pt idx="3">
                  <c:v>1.1732204594738256</c:v>
                </c:pt>
                <c:pt idx="4">
                  <c:v>1.0148163222664788</c:v>
                </c:pt>
                <c:pt idx="5">
                  <c:v>1.3893490722144843</c:v>
                </c:pt>
                <c:pt idx="6">
                  <c:v>0.63028725401599461</c:v>
                </c:pt>
                <c:pt idx="7">
                  <c:v>1.2824911501312066</c:v>
                </c:pt>
                <c:pt idx="8">
                  <c:v>1.8489130764803305</c:v>
                </c:pt>
                <c:pt idx="9">
                  <c:v>1.1110673363951646</c:v>
                </c:pt>
                <c:pt idx="10">
                  <c:v>0.68668606234117768</c:v>
                </c:pt>
                <c:pt idx="11">
                  <c:v>1.1754454010803597</c:v>
                </c:pt>
                <c:pt idx="12">
                  <c:v>1.6772524883722402</c:v>
                </c:pt>
                <c:pt idx="13">
                  <c:v>0.86926654682750093</c:v>
                </c:pt>
              </c:numCache>
            </c:numRef>
          </c:val>
        </c:ser>
        <c:ser>
          <c:idx val="1"/>
          <c:order val="1"/>
          <c:tx>
            <c:strRef>
              <c:f>'rca-esw'!$A$11</c:f>
              <c:strCache>
                <c:ptCount val="1"/>
                <c:pt idx="0">
                  <c:v>POL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'rca-esw'!$B$9:$O$9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'rca-esw'!$B$11:$O$11</c:f>
              <c:numCache>
                <c:formatCode>General</c:formatCode>
                <c:ptCount val="14"/>
                <c:pt idx="0">
                  <c:v>1.1539611905053235</c:v>
                </c:pt>
                <c:pt idx="1">
                  <c:v>0.71753421929189032</c:v>
                </c:pt>
                <c:pt idx="2">
                  <c:v>0.68275321961362156</c:v>
                </c:pt>
                <c:pt idx="3">
                  <c:v>2.7556473491690108</c:v>
                </c:pt>
                <c:pt idx="4">
                  <c:v>1.2884778314342522</c:v>
                </c:pt>
                <c:pt idx="5">
                  <c:v>1.6545947992748118</c:v>
                </c:pt>
                <c:pt idx="6">
                  <c:v>0.75308649963567531</c:v>
                </c:pt>
                <c:pt idx="7">
                  <c:v>1.4287940444633489</c:v>
                </c:pt>
                <c:pt idx="8">
                  <c:v>3.1152084918956486</c:v>
                </c:pt>
                <c:pt idx="9">
                  <c:v>1.4073489496860929</c:v>
                </c:pt>
                <c:pt idx="10">
                  <c:v>0.91996320164523548</c:v>
                </c:pt>
                <c:pt idx="11">
                  <c:v>0.73661819900015268</c:v>
                </c:pt>
                <c:pt idx="12">
                  <c:v>1.0979684380518686</c:v>
                </c:pt>
                <c:pt idx="13">
                  <c:v>0.55427553370490978</c:v>
                </c:pt>
              </c:numCache>
            </c:numRef>
          </c:val>
        </c:ser>
        <c:ser>
          <c:idx val="2"/>
          <c:order val="2"/>
          <c:tx>
            <c:strRef>
              <c:f>'rca-esw'!$A$12</c:f>
              <c:strCache>
                <c:ptCount val="1"/>
                <c:pt idx="0">
                  <c:v>HUN</c:v>
                </c:pt>
              </c:strCache>
            </c:strRef>
          </c:tx>
          <c:marker>
            <c:symbol val="none"/>
          </c:marker>
          <c:cat>
            <c:strRef>
              <c:f>'rca-esw'!$B$9:$O$9</c:f>
              <c:strCache>
                <c:ptCount val="14"/>
                <c:pt idx="0">
                  <c:v>Art. spoż., napoje i wyroby tytoniowe</c:v>
                </c:pt>
                <c:pt idx="1">
                  <c:v>Wyroby włókiennicze i odzież</c:v>
                </c:pt>
                <c:pt idx="2">
                  <c:v>Skóry wyprawione i wyroby ze skór wyprawionych</c:v>
                </c:pt>
                <c:pt idx="3">
                  <c:v>Drewno i wyroby z drewna</c:v>
                </c:pt>
                <c:pt idx="4">
                  <c:v>Masa włóknista, papier oraz wyroby z papieru; dział. publ. i poligraf.</c:v>
                </c:pt>
                <c:pt idx="5">
                  <c:v>Prod. gdzie indziej nieskl. (w tym meble i recykling)</c:v>
                </c:pt>
                <c:pt idx="6">
                  <c:v>Koks, rafinacja ropy naftowej i paliw jądrowych </c:v>
                </c:pt>
                <c:pt idx="7">
                  <c:v>Wyroby gumowe i z tworzyw sztucznych </c:v>
                </c:pt>
                <c:pt idx="8">
                  <c:v>Wyroby z pozost. surowców niemetalicznych </c:v>
                </c:pt>
                <c:pt idx="9">
                  <c:v>Metale i wyroby z metali</c:v>
                </c:pt>
                <c:pt idx="10">
                  <c:v>Wyroby chemiczne</c:v>
                </c:pt>
                <c:pt idx="11">
                  <c:v>Maszyny i urządzenia, gdzie indziej nieskl.</c:v>
                </c:pt>
                <c:pt idx="12">
                  <c:v>Sprzęt transportowy </c:v>
                </c:pt>
                <c:pt idx="13">
                  <c:v>Urządzenia elektr. i optyczne</c:v>
                </c:pt>
              </c:strCache>
            </c:strRef>
          </c:cat>
          <c:val>
            <c:numRef>
              <c:f>'rca-esw'!$B$12:$O$12</c:f>
              <c:numCache>
                <c:formatCode>General</c:formatCode>
                <c:ptCount val="14"/>
                <c:pt idx="0">
                  <c:v>0.8627419789231936</c:v>
                </c:pt>
                <c:pt idx="1">
                  <c:v>0.39354176022046067</c:v>
                </c:pt>
                <c:pt idx="2">
                  <c:v>0.70592382001256804</c:v>
                </c:pt>
                <c:pt idx="3">
                  <c:v>0.94643244979842511</c:v>
                </c:pt>
                <c:pt idx="4">
                  <c:v>0.87268993293693908</c:v>
                </c:pt>
                <c:pt idx="5">
                  <c:v>0.70873955533759536</c:v>
                </c:pt>
                <c:pt idx="6">
                  <c:v>0.89853815316339947</c:v>
                </c:pt>
                <c:pt idx="7">
                  <c:v>1.5508468138811766</c:v>
                </c:pt>
                <c:pt idx="8">
                  <c:v>1.3742073110276787</c:v>
                </c:pt>
                <c:pt idx="9">
                  <c:v>0.8617477567117362</c:v>
                </c:pt>
                <c:pt idx="10">
                  <c:v>1.1291673232388078</c:v>
                </c:pt>
                <c:pt idx="11">
                  <c:v>1.5058918129405523</c:v>
                </c:pt>
                <c:pt idx="12">
                  <c:v>1.1696944612458959</c:v>
                </c:pt>
                <c:pt idx="13">
                  <c:v>1.0113343117682119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65920"/>
        <c:axId val="79651392"/>
      </c:radarChart>
      <c:catAx>
        <c:axId val="724659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79651392"/>
        <c:crosses val="autoZero"/>
        <c:auto val="1"/>
        <c:lblAlgn val="ctr"/>
        <c:lblOffset val="100"/>
        <c:noMultiLvlLbl val="0"/>
      </c:catAx>
      <c:valAx>
        <c:axId val="796513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246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914403627989826"/>
          <c:y val="0.82571706377970555"/>
          <c:w val="9.0855963720101712E-2"/>
          <c:h val="0.1701492973554376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'pozycje-2'!$C$2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99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99FF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999FF"/>
              </a:solidFill>
            </c:spPr>
          </c:dPt>
          <c:cat>
            <c:multiLvlStrRef>
              <c:f>'pozycje-2'!$A$3:$B$13</c:f>
              <c:multiLvlStrCache>
                <c:ptCount val="11"/>
                <c:lvl>
                  <c:pt idx="0">
                    <c:v>ESW-10</c:v>
                  </c:pt>
                  <c:pt idx="1">
                    <c:v>EP-4</c:v>
                  </c:pt>
                  <c:pt idx="2">
                    <c:v>UE-27</c:v>
                  </c:pt>
                  <c:pt idx="4">
                    <c:v>ESW-10</c:v>
                  </c:pt>
                  <c:pt idx="5">
                    <c:v>EP-4</c:v>
                  </c:pt>
                  <c:pt idx="6">
                    <c:v>UE-27</c:v>
                  </c:pt>
                  <c:pt idx="8">
                    <c:v>ESW-10</c:v>
                  </c:pt>
                  <c:pt idx="9">
                    <c:v>EP-4</c:v>
                  </c:pt>
                  <c:pt idx="10">
                    <c:v>UE-27</c:v>
                  </c:pt>
                </c:lvl>
                <c:lvl>
                  <c:pt idx="0">
                    <c:v>ICE</c:v>
                  </c:pt>
                  <c:pt idx="4">
                    <c:v>FFG</c:v>
                  </c:pt>
                  <c:pt idx="8">
                    <c:v>FOR</c:v>
                  </c:pt>
                </c:lvl>
              </c:multiLvlStrCache>
            </c:multiLvlStrRef>
          </c:cat>
          <c:val>
            <c:numRef>
              <c:f>'pozycje-2'!$C$3:$C$13</c:f>
              <c:numCache>
                <c:formatCode>0%</c:formatCode>
                <c:ptCount val="11"/>
                <c:pt idx="0">
                  <c:v>0.31</c:v>
                </c:pt>
                <c:pt idx="1">
                  <c:v>0.23</c:v>
                </c:pt>
                <c:pt idx="2">
                  <c:v>0.26</c:v>
                </c:pt>
                <c:pt idx="4">
                  <c:v>0.24</c:v>
                </c:pt>
                <c:pt idx="5">
                  <c:v>0.16</c:v>
                </c:pt>
                <c:pt idx="6">
                  <c:v>0.23</c:v>
                </c:pt>
                <c:pt idx="8">
                  <c:v>0.47</c:v>
                </c:pt>
                <c:pt idx="9">
                  <c:v>0.42</c:v>
                </c:pt>
                <c:pt idx="10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'pozycje-2'!$D$2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</c:dPt>
          <c:cat>
            <c:multiLvlStrRef>
              <c:f>'pozycje-2'!$A$3:$B$13</c:f>
              <c:multiLvlStrCache>
                <c:ptCount val="11"/>
                <c:lvl>
                  <c:pt idx="0">
                    <c:v>ESW-10</c:v>
                  </c:pt>
                  <c:pt idx="1">
                    <c:v>EP-4</c:v>
                  </c:pt>
                  <c:pt idx="2">
                    <c:v>UE-27</c:v>
                  </c:pt>
                  <c:pt idx="4">
                    <c:v>ESW-10</c:v>
                  </c:pt>
                  <c:pt idx="5">
                    <c:v>EP-4</c:v>
                  </c:pt>
                  <c:pt idx="6">
                    <c:v>UE-27</c:v>
                  </c:pt>
                  <c:pt idx="8">
                    <c:v>ESW-10</c:v>
                  </c:pt>
                  <c:pt idx="9">
                    <c:v>EP-4</c:v>
                  </c:pt>
                  <c:pt idx="10">
                    <c:v>UE-27</c:v>
                  </c:pt>
                </c:lvl>
                <c:lvl>
                  <c:pt idx="0">
                    <c:v>ICE</c:v>
                  </c:pt>
                  <c:pt idx="4">
                    <c:v>FFG</c:v>
                  </c:pt>
                  <c:pt idx="8">
                    <c:v>FOR</c:v>
                  </c:pt>
                </c:lvl>
              </c:multiLvlStrCache>
            </c:multiLvlStrRef>
          </c:cat>
          <c:val>
            <c:numRef>
              <c:f>'pozycje-2'!$D$3:$D$13</c:f>
              <c:numCache>
                <c:formatCode>0%</c:formatCode>
                <c:ptCount val="11"/>
                <c:pt idx="0">
                  <c:v>0.46</c:v>
                </c:pt>
                <c:pt idx="1">
                  <c:v>0.33</c:v>
                </c:pt>
                <c:pt idx="2">
                  <c:v>0.37</c:v>
                </c:pt>
                <c:pt idx="4">
                  <c:v>0.34</c:v>
                </c:pt>
                <c:pt idx="5">
                  <c:v>0.23</c:v>
                </c:pt>
                <c:pt idx="6">
                  <c:v>0.31</c:v>
                </c:pt>
                <c:pt idx="8">
                  <c:v>0.69</c:v>
                </c:pt>
                <c:pt idx="9">
                  <c:v>0.55000000000000004</c:v>
                </c:pt>
                <c:pt idx="10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15136"/>
        <c:axId val="79653696"/>
      </c:barChart>
      <c:catAx>
        <c:axId val="7311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79653696"/>
        <c:crosses val="autoZero"/>
        <c:auto val="1"/>
        <c:lblAlgn val="ctr"/>
        <c:lblOffset val="100"/>
        <c:noMultiLvlLbl val="0"/>
      </c:catAx>
      <c:valAx>
        <c:axId val="79653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11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>
          <a:latin typeface="+mn-lt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2B21-FBA1-4B72-99F2-9B3819E5C78F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99D8-FEA9-4982-85EB-0D7551B64F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2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838B-7B3C-4B8E-B8B4-C888901AE6EE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6884-2C94-4083-9890-6C4DDF9A6A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19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24D7E-1F39-4599-BF13-D1CEE6B2AC9A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860D-B958-4742-AA61-C7A1023CC14E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BC1E0-F36F-4973-874D-C84397F535F2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EBE42-B297-4DE3-BF46-3E71F3CA1B87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F4A65-13C2-4696-B81A-8B8DE9CF0630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E01BF-BE22-4600-AEC6-C3459D320663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006B6-1B77-4CC7-AF8B-81BAE2925A6B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3658C-B7F5-4297-96FF-1C3DFE73B76C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AD585-E89C-444E-9417-47F0C6126486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8CE9E-7190-4C13-858B-B0466ED06770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1EAB54-0770-47DA-BF59-1603F0164302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02E1A4-361A-4EEE-97DA-239E84D8DB3D}" type="slidenum">
              <a:rPr lang="en-US" altLang="pl-PL" smtClean="0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6"/>
            <a:ext cx="9144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543800" cy="2003174"/>
          </a:xfrm>
        </p:spPr>
        <p:txBody>
          <a:bodyPr/>
          <a:lstStyle/>
          <a:p>
            <a:r>
              <a:rPr lang="pl-PL" sz="3200" b="1" spc="110" dirty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Jak awansować w światowej lidze gospodarczej? </a:t>
            </a:r>
            <a:r>
              <a:rPr lang="pl-PL" sz="3200" b="1" spc="11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200" b="1" spc="11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200" b="1" spc="11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200" b="1" spc="11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200" b="1" spc="11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Kraje </a:t>
            </a:r>
            <a:r>
              <a:rPr lang="pl-PL" sz="3200" b="1" spc="110" dirty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Europy Środkowo-Wschodniej w globalnych łańcuchach wartości</a:t>
            </a:r>
            <a:endParaRPr lang="en-GB" sz="3200" b="1" spc="110" dirty="0">
              <a:ln>
                <a:solidFill>
                  <a:schemeClr val="tx2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4293096"/>
            <a:ext cx="6694512" cy="2376264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Tomasz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Geodecki,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UEK*</a:t>
            </a:r>
            <a:endParaRPr lang="pl-P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Maciej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Grodzicki, UJ</a:t>
            </a:r>
          </a:p>
          <a:p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„Dobre Rządzenie”,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marca 2015 r.</a:t>
            </a:r>
          </a:p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*badania sfinansowane ze środków Narodowego Centrum Nauki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623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0" y="1700808"/>
            <a:ext cx="8586912" cy="4255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40152" y="6124654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Timmer</a:t>
            </a:r>
            <a:r>
              <a:rPr lang="pl-PL" dirty="0" smtClean="0"/>
              <a:t> 2012</a:t>
            </a:r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Jak wygląda międzynarodowa tablica nakładów-wyników</a:t>
            </a:r>
            <a:r>
              <a:rPr lang="pl-PL" sz="4000" dirty="0" smtClean="0"/>
              <a:t>?</a:t>
            </a:r>
            <a:endParaRPr lang="en-GB" sz="4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189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9828" y="269776"/>
            <a:ext cx="7620000" cy="1143000"/>
          </a:xfrm>
        </p:spPr>
        <p:txBody>
          <a:bodyPr/>
          <a:lstStyle/>
          <a:p>
            <a:r>
              <a:rPr lang="pl-PL" sz="3200" b="1" dirty="0"/>
              <a:t>Analiza międzynarodowych przepływów wartości</a:t>
            </a:r>
            <a:r>
              <a:rPr lang="pl-PL" sz="3200" dirty="0"/>
              <a:t>: operacje na macierzach </a:t>
            </a:r>
            <a:r>
              <a:rPr lang="pl-PL" sz="3200" dirty="0" smtClean="0"/>
              <a:t>nakładów-wyników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7787208" cy="4555976"/>
              </a:xfrm>
            </p:spPr>
            <p:txBody>
              <a:bodyPr>
                <a:normAutofit fontScale="92500"/>
              </a:bodyPr>
              <a:lstStyle/>
              <a:p>
                <a:pPr marL="114300" indent="0">
                  <a:spcBef>
                    <a:spcPct val="50000"/>
                  </a:spcBef>
                  <a:spcAft>
                    <a:spcPts val="400"/>
                  </a:spcAft>
                  <a:buNone/>
                </a:pPr>
                <a:r>
                  <a:rPr lang="pl-PL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Analiza oparta na World Input-</a:t>
                </a:r>
                <a:r>
                  <a:rPr lang="pl-PL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Ouput</a:t>
                </a:r>
                <a:r>
                  <a:rPr lang="pl-PL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Database (WIOD</a:t>
                </a:r>
                <a:r>
                  <a:rPr lang="pl-PL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GB" dirty="0"/>
                  <a:t>(</a:t>
                </a:r>
                <a:r>
                  <a:rPr lang="en-GB" dirty="0" err="1"/>
                  <a:t>Timmer</a:t>
                </a:r>
                <a:r>
                  <a:rPr lang="en-GB" dirty="0"/>
                  <a:t> et al. 2012)</a:t>
                </a:r>
                <a:r>
                  <a:rPr lang="pl-PL" dirty="0"/>
                  <a:t>:</a:t>
                </a:r>
                <a:endParaRPr lang="pl-PL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spcAft>
                    <a:spcPts val="400"/>
                  </a:spcAft>
                </a:pP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Prezentuje wartości </a:t>
                </a:r>
                <a:r>
                  <a:rPr lang="pl-PL" b="1" dirty="0">
                    <a:ea typeface="Tahoma" panose="020B0604030504040204" pitchFamily="34" charset="0"/>
                    <a:cs typeface="Tahoma" panose="020B0604030504040204" pitchFamily="34" charset="0"/>
                  </a:rPr>
                  <a:t>bezpośrednich przepływów produktu brutto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 między krajami i sektorami w latach 1995-2011</a:t>
                </a:r>
              </a:p>
              <a:p>
                <a:pPr marL="285750" indent="-285750">
                  <a:spcAft>
                    <a:spcPts val="400"/>
                  </a:spcAft>
                </a:pP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Uwzględnia 40 państw (i </a:t>
                </a:r>
                <a:r>
                  <a:rPr lang="pl-PL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„resztę świata”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jako osobną jednostkę) i 35 sektorów gospodarki</a:t>
                </a:r>
                <a:endParaRPr lang="pl-PL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</a:pPr>
                <a:endParaRPr lang="pl-PL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14300" indent="0">
                  <a:spcBef>
                    <a:spcPct val="50000"/>
                  </a:spcBef>
                  <a:buNone/>
                </a:pPr>
                <a:r>
                  <a:rPr lang="pl-PL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Dzięki przekształceniom </a:t>
                </a:r>
                <a:r>
                  <a:rPr lang="pl-PL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macierzy</a:t>
                </a:r>
                <a:r>
                  <a:rPr lang="pl-PL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otrzymujemy: </a:t>
                </a:r>
                <a:r>
                  <a:rPr lang="pl-PL" u="sng" dirty="0">
                    <a:ea typeface="Tahoma" panose="020B0604030504040204" pitchFamily="34" charset="0"/>
                    <a:cs typeface="Tahoma" panose="020B0604030504040204" pitchFamily="34" charset="0"/>
                  </a:rPr>
                  <a:t>oszacowane dane nt. pośrednich i bezpośrednich absolutnych przepływów WARTOŚCI DODANEJ</a:t>
                </a:r>
                <a:r>
                  <a:rPr lang="pl-PL" b="1" u="sng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𝑽</m:t>
                    </m:r>
                    <m:r>
                      <a:rPr lang="en-GB" b="1" i="1">
                        <a:latin typeface="Cambria Math"/>
                      </a:rPr>
                      <m:t>=</m:t>
                    </m:r>
                    <m:r>
                      <a:rPr lang="en-GB" b="1" i="1">
                        <a:latin typeface="Cambria Math"/>
                      </a:rPr>
                      <m:t>𝑷𝑳𝑫</m:t>
                    </m:r>
                  </m:oMath>
                </a14:m>
                <a:r>
                  <a:rPr lang="en-GB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b="1" dirty="0"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macierz, w której</a:t>
                </a:r>
                <a:r>
                  <a:rPr lang="en-GB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i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GB" i="1" baseline="-250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ij</a:t>
                </a:r>
                <a:r>
                  <a:rPr lang="en-GB" i="1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GB" i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s,t</a:t>
                </a:r>
                <a:r>
                  <a:rPr lang="en-GB" i="1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GB" i="1" baseline="-250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wyraża łączny wkład wartości dodanej sektora </a:t>
                </a:r>
                <a:r>
                  <a:rPr lang="pl-PL" i="1" dirty="0"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 w kraju </a:t>
                </a:r>
                <a:r>
                  <a:rPr lang="pl-PL" i="1" dirty="0">
                    <a:ea typeface="Tahoma" panose="020B0604030504040204" pitchFamily="34" charset="0"/>
                    <a:cs typeface="Tahoma" panose="020B0604030504040204" pitchFamily="34" charset="0"/>
                  </a:rPr>
                  <a:t>s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do produkcji finalnej w sektorze </a:t>
                </a:r>
                <a:r>
                  <a:rPr lang="pl-PL" i="1" dirty="0">
                    <a:ea typeface="Tahoma" panose="020B0604030504040204" pitchFamily="34" charset="0"/>
                    <a:cs typeface="Tahoma" panose="020B0604030504040204" pitchFamily="34" charset="0"/>
                  </a:rPr>
                  <a:t>j </a:t>
                </a:r>
                <a:r>
                  <a:rPr lang="pl-PL" dirty="0">
                    <a:ea typeface="Tahoma" panose="020B0604030504040204" pitchFamily="34" charset="0"/>
                    <a:cs typeface="Tahoma" panose="020B0604030504040204" pitchFamily="34" charset="0"/>
                  </a:rPr>
                  <a:t>w kraju </a:t>
                </a:r>
                <a:r>
                  <a:rPr lang="pl-PL" i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endParaRPr lang="pl-PL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7787208" cy="4555976"/>
              </a:xfrm>
              <a:blipFill rotWithShape="1">
                <a:blip r:embed="rId2"/>
                <a:stretch>
                  <a:fillRect l="-626" t="-669" b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821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n-GB" dirty="0" err="1"/>
              <a:t>Wskaźniki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7620000" cy="511256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l-PL" sz="1600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Podstawowa miara zaangażowania w światowe łańcuchy wartości: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pl-PL" sz="1600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Wartość dodana w </a:t>
                </a:r>
                <a:r>
                  <a:rPr lang="en-GB" sz="1600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GVC </a:t>
                </a:r>
                <a:r>
                  <a:rPr lang="en-GB" sz="16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łączna wartość dodana kraju, uprzedmiotowiona w dobrach końcowych światowych łańcuchów wartości (alt: łączny dochód w GVC)</a:t>
                </a:r>
              </a:p>
              <a:p>
                <a:pPr marL="11430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pl-PL" sz="1600" b="1" dirty="0" smtClean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l-PL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Wzorce specjalizacji</a:t>
                </a:r>
                <a:r>
                  <a:rPr lang="en-GB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(RCAs) 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wskaźniki </a:t>
                </a:r>
                <a:r>
                  <a:rPr lang="pl-PL" sz="1600" u="sng" dirty="0">
                    <a:ea typeface="Tahoma" panose="020B0604030504040204" pitchFamily="34" charset="0"/>
                    <a:cs typeface="Tahoma" panose="020B0604030504040204" pitchFamily="34" charset="0"/>
                  </a:rPr>
                  <a:t>ujawnionych przewag komparatywnych </a:t>
                </a:r>
                <a:r>
                  <a:rPr lang="pl-PL" sz="16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Balassy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, obliczone na podstawie wartości dodanej w </a:t>
                </a:r>
                <a:r>
                  <a:rPr lang="pl-PL" sz="16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GVC:</a:t>
                </a:r>
                <a:endParaRPr lang="pl-PL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𝑅𝐶𝐴</m:t>
                          </m:r>
                          <m:r>
                            <a:rPr lang="en-GB" sz="2000" i="1">
                              <a:latin typeface="Cambria Math"/>
                            </a:rPr>
                            <m:t>_</m:t>
                          </m:r>
                          <m:r>
                            <a:rPr lang="pl-PL" sz="2000" i="1">
                              <a:latin typeface="Cambria Math"/>
                            </a:rPr>
                            <m:t>𝐺𝑉𝐶</m:t>
                          </m:r>
                        </m:e>
                        <m:sub>
                          <m:r>
                            <a:rPr lang="pl-PL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(</m:t>
                      </m:r>
                      <m:r>
                        <a:rPr lang="en-GB" sz="2000" i="1">
                          <a:latin typeface="Cambria Math"/>
                        </a:rPr>
                        <m:t>𝑠</m:t>
                      </m:r>
                      <m:r>
                        <a:rPr lang="en-GB" sz="20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/>
                                    </a:rPr>
                                    <m:t>𝐺𝑉𝐶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pl-PL" sz="2000" i="1">
                                  <a:latin typeface="Cambria Math"/>
                                </a:rPr>
                                <m:t>𝐺𝑉𝐶</m:t>
                              </m:r>
                              <m:r>
                                <a:rPr lang="pl-PL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pl-PL" sz="20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/>
                                    </a:rPr>
                                    <m:t>𝐺𝑉𝐶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2000" i="1">
                                  <a:latin typeface="Cambria Math"/>
                                </a:rPr>
                                <m:t>𝐺𝑉𝐶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1430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pl-PL" sz="16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pl-PL" sz="1600" b="1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Wskaźniki pozycji w światowych łańcuchach wartości:</a:t>
                </a:r>
              </a:p>
              <a:p>
                <a:pPr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Importowana zawartość eksportu, </a:t>
                </a:r>
                <a:r>
                  <a:rPr lang="pl-PL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ICE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poleganie na zagranicznych dostawcach, powiązania wsteczne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Udział krajowej WD w zagranicznych dobrach końcowych, </a:t>
                </a:r>
                <a:r>
                  <a:rPr lang="pl-PL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FFG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poleganie na zagranicznych producentach, powiązania przednie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Udział </a:t>
                </a:r>
                <a:r>
                  <a:rPr lang="pl-PL" sz="16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WD w GVC z tytułu zagranicznego popytu, </a:t>
                </a:r>
                <a:r>
                  <a:rPr lang="pl-PL" sz="1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FOR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pl-PL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Poleganie na zagranicznym popycie końcowym</a:t>
                </a:r>
                <a:r>
                  <a:rPr lang="en-GB" sz="160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GB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7620000" cy="5112568"/>
              </a:xfrm>
              <a:blipFill rotWithShape="1">
                <a:blip r:embed="rId2"/>
                <a:stretch>
                  <a:fillRect l="-480" t="-358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767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Kraje </a:t>
            </a:r>
            <a:r>
              <a:rPr lang="pl-PL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esw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światowych łańcuchach wartości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Wyniki badań empirycznych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173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Główne </a:t>
            </a:r>
            <a:r>
              <a:rPr lang="pl-PL" dirty="0" smtClean="0"/>
              <a:t>trendy </a:t>
            </a:r>
            <a:br>
              <a:rPr lang="pl-PL" dirty="0" smtClean="0"/>
            </a:br>
            <a:r>
              <a:rPr lang="pl-PL" sz="1600" dirty="0" smtClean="0"/>
              <a:t>EŚW-10 = N12 – (MT + CY); EP-4 = ES, IT, GR, PT; </a:t>
            </a:r>
            <a:br>
              <a:rPr lang="pl-PL" sz="1600" dirty="0" smtClean="0"/>
            </a:br>
            <a:r>
              <a:rPr lang="pl-PL" sz="1600" dirty="0" smtClean="0"/>
              <a:t>UE-13=UE-27 – (EŚW-10 + EP-4)</a:t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9203642"/>
              </p:ext>
            </p:extLst>
          </p:nvPr>
        </p:nvGraphicFramePr>
        <p:xfrm>
          <a:off x="179512" y="1268760"/>
          <a:ext cx="41764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6298870"/>
              </p:ext>
            </p:extLst>
          </p:nvPr>
        </p:nvGraphicFramePr>
        <p:xfrm>
          <a:off x="4419600" y="620688"/>
          <a:ext cx="38968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8" y="1811696"/>
            <a:ext cx="3382010" cy="18288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7620000" cy="1512168"/>
          </a:xfrm>
        </p:spPr>
        <p:txBody>
          <a:bodyPr/>
          <a:lstStyle/>
          <a:p>
            <a:r>
              <a:rPr lang="pl-PL" sz="4400" dirty="0" smtClean="0"/>
              <a:t>Innowacyjność </a:t>
            </a:r>
            <a:br>
              <a:rPr lang="pl-PL" sz="4400" dirty="0" smtClean="0"/>
            </a:br>
            <a:r>
              <a:rPr lang="pl-PL" sz="4400" dirty="0" smtClean="0"/>
              <a:t>wybranych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krajów EŚW</a:t>
            </a:r>
            <a:endParaRPr lang="en-GB" sz="44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17625" y="342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17625" y="3879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51250"/>
            <a:ext cx="4536504" cy="3206750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1250"/>
            <a:ext cx="3888432" cy="3107427"/>
          </a:xfrm>
          <a:prstGeom prst="rect">
            <a:avLst/>
          </a:prstGeom>
        </p:spPr>
      </p:pic>
      <p:pic>
        <p:nvPicPr>
          <p:cNvPr id="15" name="Symbol zastępczy zawartości 14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104456" cy="31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pl-PL" sz="2800" dirty="0" smtClean="0"/>
              <a:t>Ujawnione przewagi komparatywne w sektorach średnio-wysokich i wysokich technologii</a:t>
            </a:r>
            <a:endParaRPr lang="en-GB" sz="28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3657600" cy="639762"/>
          </a:xfrm>
        </p:spPr>
        <p:txBody>
          <a:bodyPr/>
          <a:lstStyle/>
          <a:p>
            <a:r>
              <a:rPr lang="pl-PL" dirty="0" smtClean="0"/>
              <a:t>Eksport brutto</a:t>
            </a:r>
            <a:endParaRPr lang="en-GB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427984" y="1268760"/>
            <a:ext cx="3657600" cy="639762"/>
          </a:xfrm>
        </p:spPr>
        <p:txBody>
          <a:bodyPr/>
          <a:lstStyle/>
          <a:p>
            <a:r>
              <a:rPr lang="pl-PL" dirty="0" smtClean="0"/>
              <a:t>Wartość dodana w GVC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48457382"/>
              </p:ext>
            </p:extLst>
          </p:nvPr>
        </p:nvGraphicFramePr>
        <p:xfrm>
          <a:off x="4499992" y="1916832"/>
          <a:ext cx="365760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0168823"/>
              </p:ext>
            </p:extLst>
          </p:nvPr>
        </p:nvGraphicFramePr>
        <p:xfrm>
          <a:off x="323528" y="1916832"/>
          <a:ext cx="36576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Łącznik prosty ze strzałką 4"/>
          <p:cNvCxnSpPr/>
          <p:nvPr/>
        </p:nvCxnSpPr>
        <p:spPr>
          <a:xfrm>
            <a:off x="2699792" y="2852936"/>
            <a:ext cx="4176464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pl-PL" sz="3600" dirty="0" smtClean="0"/>
              <a:t>W których GVC uczestniczą grupy państw Europy</a:t>
            </a:r>
            <a:r>
              <a:rPr lang="pl-PL" sz="3600" dirty="0" smtClean="0"/>
              <a:t>? (przewaga, gdy RCA&gt;1)</a:t>
            </a:r>
            <a:endParaRPr lang="en-GB" sz="3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183467"/>
              </p:ext>
            </p:extLst>
          </p:nvPr>
        </p:nvGraphicFramePr>
        <p:xfrm>
          <a:off x="395536" y="1412776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3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953368"/>
              </p:ext>
            </p:extLst>
          </p:nvPr>
        </p:nvGraphicFramePr>
        <p:xfrm>
          <a:off x="300336" y="1340768"/>
          <a:ext cx="77768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762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3600" dirty="0" smtClean="0"/>
              <a:t>W których GVC uczestniczą grupy państw Europy</a:t>
            </a:r>
            <a:r>
              <a:rPr lang="pl-PL" sz="3600" dirty="0"/>
              <a:t>? (przewaga, gdy RCA&gt;1)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823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pl-PL" dirty="0" smtClean="0"/>
              <a:t>Różnice wewnątrz </a:t>
            </a:r>
            <a:r>
              <a:rPr lang="pl-PL" dirty="0" smtClean="0"/>
              <a:t>ESW 	</a:t>
            </a:r>
            <a:r>
              <a:rPr lang="pl-PL" sz="4000" dirty="0" smtClean="0"/>
              <a:t>(</a:t>
            </a:r>
            <a:r>
              <a:rPr lang="pl-PL" sz="4000" dirty="0"/>
              <a:t>przewaga, gdy RCA&gt;1)</a:t>
            </a:r>
            <a:endParaRPr lang="pl-PL" sz="4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34098"/>
              </p:ext>
            </p:extLst>
          </p:nvPr>
        </p:nvGraphicFramePr>
        <p:xfrm>
          <a:off x="251520" y="1340768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 smtClean="0"/>
              <a:t>W jaki sposób kraje osiągają przewagę komparatywną?</a:t>
            </a:r>
          </a:p>
          <a:p>
            <a:pPr marL="5715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 smtClean="0"/>
              <a:t>Globalne łańcuchy wartości:</a:t>
            </a:r>
          </a:p>
          <a:p>
            <a:pPr marL="925830" lvl="1" indent="-514350">
              <a:spcAft>
                <a:spcPts val="600"/>
              </a:spcAft>
              <a:buFont typeface="+mj-lt"/>
              <a:buAutoNum type="romanLcPeriod"/>
            </a:pPr>
            <a:r>
              <a:rPr lang="pl-PL" sz="2400" dirty="0" smtClean="0"/>
              <a:t>Czym są?</a:t>
            </a:r>
          </a:p>
          <a:p>
            <a:pPr marL="925830" lvl="1" indent="-514350">
              <a:spcAft>
                <a:spcPts val="600"/>
              </a:spcAft>
              <a:buFont typeface="+mj-lt"/>
              <a:buAutoNum type="romanLcPeriod"/>
            </a:pPr>
            <a:r>
              <a:rPr lang="pl-PL" sz="2400" dirty="0" smtClean="0"/>
              <a:t>Jak je mierzyć?</a:t>
            </a:r>
          </a:p>
          <a:p>
            <a:pPr marL="5715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 smtClean="0"/>
              <a:t>Kraje Europy Środkowo-Wschodniej w globalnych łańcuchach wartości – wyniki badań własnych</a:t>
            </a:r>
          </a:p>
          <a:p>
            <a:pPr marL="5715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 smtClean="0"/>
              <a:t>Jak </a:t>
            </a:r>
            <a:r>
              <a:rPr lang="pl-PL" sz="2400" dirty="0"/>
              <a:t>awansować w światowej lidze gospodarczej w warunkach fragmentacji łańcuchów wartości?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11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wewnątrz </a:t>
            </a:r>
            <a:r>
              <a:rPr lang="pl-PL" dirty="0" smtClean="0"/>
              <a:t>ESW   	</a:t>
            </a:r>
            <a:r>
              <a:rPr lang="pl-PL" sz="4000" dirty="0" smtClean="0"/>
              <a:t>(</a:t>
            </a:r>
            <a:r>
              <a:rPr lang="pl-PL" sz="4000" dirty="0"/>
              <a:t>przewaga, gdy RCA&gt;1)</a:t>
            </a:r>
            <a:endParaRPr lang="pl-PL" sz="4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589361"/>
              </p:ext>
            </p:extLst>
          </p:nvPr>
        </p:nvGraphicFramePr>
        <p:xfrm>
          <a:off x="457200" y="1268760"/>
          <a:ext cx="7931224" cy="51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0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pozycji w GVC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10427"/>
              </p:ext>
            </p:extLst>
          </p:nvPr>
        </p:nvGraphicFramePr>
        <p:xfrm>
          <a:off x="395536" y="1340768"/>
          <a:ext cx="77768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79988"/>
              </p:ext>
            </p:extLst>
          </p:nvPr>
        </p:nvGraphicFramePr>
        <p:xfrm>
          <a:off x="323528" y="5661248"/>
          <a:ext cx="8136903" cy="12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296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1. Udział importowanej wartości dodanej w eksporcie (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</a:rPr>
                        <a:t>Imported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Content of Export, ICE)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 Sprzedaż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zagranicznym producentom dóbr finalnych jako %GVC (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</a:rPr>
                        <a:t>Foreign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</a:rPr>
                        <a:t>Final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</a:rPr>
                        <a:t>Goods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, FFG)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. Zagraniczny popyt finalny (% popytu finalnego ogółem) (FOR)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Które sektory generują wartość w światowych łańcuchach?</a:t>
            </a:r>
            <a:endParaRPr lang="pl-PL" sz="44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06096"/>
              </p:ext>
            </p:extLst>
          </p:nvPr>
        </p:nvGraphicFramePr>
        <p:xfrm>
          <a:off x="251520" y="1600200"/>
          <a:ext cx="813690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5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Zaawansowanie technologiczne </a:t>
            </a:r>
            <a:br>
              <a:rPr lang="pl-PL" sz="3200" dirty="0" smtClean="0"/>
            </a:br>
            <a:r>
              <a:rPr lang="pl-PL" sz="3200" dirty="0" smtClean="0"/>
              <a:t>a konkurencyjność krajów </a:t>
            </a:r>
            <a:r>
              <a:rPr lang="pl-PL" sz="3200" dirty="0"/>
              <a:t>E</a:t>
            </a:r>
            <a:r>
              <a:rPr lang="pl-PL" sz="3200" dirty="0" smtClean="0"/>
              <a:t>uropy Środkowej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1800" dirty="0" smtClean="0"/>
              <a:t>M</a:t>
            </a:r>
            <a:r>
              <a:rPr lang="pl-PL" sz="1800" dirty="0"/>
              <a:t>. </a:t>
            </a:r>
            <a:r>
              <a:rPr lang="pl-PL" sz="1800" dirty="0" err="1"/>
              <a:t>Srholec</a:t>
            </a:r>
            <a:r>
              <a:rPr lang="pl-PL" sz="1800" dirty="0"/>
              <a:t> (</a:t>
            </a:r>
            <a:r>
              <a:rPr lang="pl-PL" sz="1800" dirty="0" smtClean="0"/>
              <a:t>2007): </a:t>
            </a:r>
            <a:r>
              <a:rPr lang="pl-PL" sz="1800" b="1" dirty="0" smtClean="0"/>
              <a:t>pozorny </a:t>
            </a:r>
            <a:r>
              <a:rPr lang="pl-PL" sz="1800" dirty="0" smtClean="0"/>
              <a:t>wzrost </a:t>
            </a:r>
            <a:r>
              <a:rPr lang="pl-PL" sz="1800" dirty="0"/>
              <a:t>zaawansowania technologicznego krajów Europy Środkowo-wschodniej </a:t>
            </a:r>
            <a:r>
              <a:rPr lang="pl-PL" sz="1800" dirty="0" smtClean="0"/>
              <a:t>(eksport </a:t>
            </a:r>
            <a:r>
              <a:rPr lang="pl-PL" sz="1800" dirty="0"/>
              <a:t>produktów </a:t>
            </a:r>
            <a:r>
              <a:rPr lang="pl-PL" sz="1800" dirty="0" smtClean="0"/>
              <a:t>HT </a:t>
            </a:r>
            <a:r>
              <a:rPr lang="pl-PL" sz="1800" dirty="0"/>
              <a:t>jest </a:t>
            </a:r>
            <a:r>
              <a:rPr lang="pl-PL" sz="1800" dirty="0" smtClean="0"/>
              <a:t>„</a:t>
            </a:r>
            <a:r>
              <a:rPr lang="pl-PL" sz="1800" dirty="0"/>
              <a:t>statystyczną iluzją</a:t>
            </a:r>
            <a:r>
              <a:rPr lang="pl-PL" sz="1800" dirty="0" smtClean="0"/>
              <a:t>”)</a:t>
            </a:r>
          </a:p>
          <a:p>
            <a:pPr>
              <a:spcAft>
                <a:spcPts val="1000"/>
              </a:spcAft>
            </a:pPr>
            <a:r>
              <a:rPr lang="pl-PL" sz="1800" dirty="0" smtClean="0"/>
              <a:t>Jedynie w </a:t>
            </a:r>
            <a:r>
              <a:rPr lang="pl-PL" sz="1800" i="1" dirty="0" err="1" smtClean="0"/>
              <a:t>headquarter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economies</a:t>
            </a:r>
            <a:r>
              <a:rPr lang="pl-PL" sz="1800" i="1" dirty="0" smtClean="0"/>
              <a:t> </a:t>
            </a:r>
            <a:r>
              <a:rPr lang="pl-PL" sz="1800" dirty="0" smtClean="0"/>
              <a:t>eksport HT jest </a:t>
            </a:r>
            <a:r>
              <a:rPr lang="pl-PL" sz="1800" dirty="0"/>
              <a:t>wyrazem intensywności technologicznej lokalnych </a:t>
            </a:r>
            <a:r>
              <a:rPr lang="pl-PL" sz="1800" dirty="0" smtClean="0"/>
              <a:t>przedsiębiorców</a:t>
            </a:r>
          </a:p>
          <a:p>
            <a:pPr>
              <a:spcAft>
                <a:spcPts val="1000"/>
              </a:spcAft>
            </a:pPr>
            <a:r>
              <a:rPr lang="pl-PL" sz="1800" b="1" dirty="0"/>
              <a:t>Badania </a:t>
            </a:r>
            <a:r>
              <a:rPr lang="pl-PL" sz="1800" b="1" dirty="0" smtClean="0"/>
              <a:t>empiryczne: </a:t>
            </a:r>
            <a:r>
              <a:rPr lang="pl-PL" sz="1800" dirty="0"/>
              <a:t>działalność zaawansowana technologicznie jest często skoncentrowana w przestrzeni i pozostaje zlokalizowana w krajach, w których duże, międzynarodowe korporacje mają swoje siedziby (Le Bas i Sierra, 2002, </a:t>
            </a:r>
            <a:r>
              <a:rPr lang="pl-PL" sz="1800" dirty="0" err="1"/>
              <a:t>Chang</a:t>
            </a:r>
            <a:r>
              <a:rPr lang="pl-PL" sz="1800" dirty="0"/>
              <a:t> 2007, </a:t>
            </a:r>
            <a:r>
              <a:rPr lang="pl-PL" sz="1800" dirty="0" err="1"/>
              <a:t>Srholec</a:t>
            </a:r>
            <a:r>
              <a:rPr lang="pl-PL" sz="1800" dirty="0"/>
              <a:t> 2007</a:t>
            </a:r>
            <a:r>
              <a:rPr lang="pl-PL" sz="1800" dirty="0" smtClean="0"/>
              <a:t>)</a:t>
            </a:r>
          </a:p>
          <a:p>
            <a:pPr>
              <a:spcAft>
                <a:spcPts val="1000"/>
              </a:spcAft>
            </a:pPr>
            <a:r>
              <a:rPr lang="pl-PL" sz="1800" dirty="0" smtClean="0"/>
              <a:t>Badania </a:t>
            </a:r>
            <a:r>
              <a:rPr lang="pl-PL" sz="1800" dirty="0"/>
              <a:t>niemieckich spółek-matek i ich czeskich </a:t>
            </a:r>
            <a:r>
              <a:rPr lang="pl-PL" sz="1800" dirty="0" smtClean="0"/>
              <a:t>spółek-córek: koncerny </a:t>
            </a:r>
            <a:r>
              <a:rPr lang="pl-PL" sz="1800" dirty="0"/>
              <a:t>niemieckie często zastrzegały działalność B+R dla swoich </a:t>
            </a:r>
            <a:r>
              <a:rPr lang="pl-PL" sz="1800" dirty="0" smtClean="0"/>
              <a:t>siedzib pomimo braku różnic w </a:t>
            </a:r>
            <a:r>
              <a:rPr lang="pl-PL" sz="1800" dirty="0"/>
              <a:t>kwalifikacjach pracowników (</a:t>
            </a:r>
            <a:r>
              <a:rPr lang="pl-PL" sz="1800" dirty="0" err="1" smtClean="0"/>
              <a:t>Munich</a:t>
            </a:r>
            <a:r>
              <a:rPr lang="pl-PL" sz="1800" dirty="0" smtClean="0"/>
              <a:t>, </a:t>
            </a:r>
            <a:r>
              <a:rPr lang="pl-PL" sz="1800" dirty="0" err="1" smtClean="0"/>
              <a:t>Srholec</a:t>
            </a:r>
            <a:r>
              <a:rPr lang="pl-PL" sz="1800" dirty="0" smtClean="0"/>
              <a:t> 2014)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82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pl-PL" sz="4000" dirty="0" smtClean="0"/>
              <a:t>Krzywa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u</a:t>
            </a:r>
            <a:r>
              <a:rPr lang="pl-PL" sz="4000" dirty="0" smtClean="0"/>
              <a:t>śmiechnięta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08" y="4156050"/>
            <a:ext cx="8136903" cy="19202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l-PL" sz="1800" dirty="0" smtClean="0"/>
              <a:t>Konkurowanie niskimi kosztami staje </a:t>
            </a:r>
            <a:r>
              <a:rPr lang="pl-PL" sz="1800" dirty="0"/>
              <a:t>się coraz mniej opłacalne</a:t>
            </a:r>
            <a:r>
              <a:rPr lang="pl-PL" sz="1800" dirty="0" smtClean="0"/>
              <a:t>. Koncentracja </a:t>
            </a:r>
            <a:r>
              <a:rPr lang="pl-PL" sz="1800" dirty="0"/>
              <a:t>na początkowych i końcowych fazach łańcucha wartości nie tylko przynosi największe </a:t>
            </a:r>
            <a:r>
              <a:rPr lang="pl-PL" sz="1800" dirty="0" smtClean="0"/>
              <a:t>korzyści, </a:t>
            </a:r>
            <a:r>
              <a:rPr lang="pl-PL" sz="1800" dirty="0"/>
              <a:t>ale ich udział w tworzeniu wartości zwiększył się znacząco od lat </a:t>
            </a:r>
            <a:r>
              <a:rPr lang="pl-PL" sz="1800" dirty="0" smtClean="0"/>
              <a:t>70-tych</a:t>
            </a:r>
          </a:p>
          <a:p>
            <a:pPr>
              <a:spcAft>
                <a:spcPts val="600"/>
              </a:spcAft>
            </a:pPr>
            <a:r>
              <a:rPr lang="pl-PL" sz="1800" dirty="0" smtClean="0"/>
              <a:t>W </a:t>
            </a:r>
            <a:r>
              <a:rPr lang="pl-PL" sz="1800" dirty="0"/>
              <a:t>miarę jak coraz więcej krajów jest w stanie zaoferować przyzwoite warunki instytucjonalne i infrastrukturalne, a koszty transportu i komunikacji maleją, coraz większa jest też konkurencja o pozyskanie inwestorów skłonnych ulokować produkcję w danym </a:t>
            </a:r>
            <a:r>
              <a:rPr lang="pl-PL" sz="1800" dirty="0" smtClean="0"/>
              <a:t>regionie.</a:t>
            </a:r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 rot="16200000">
            <a:off x="7603688" y="4843187"/>
            <a:ext cx="2367281" cy="365760"/>
          </a:xfrm>
        </p:spPr>
        <p:txBody>
          <a:bodyPr/>
          <a:lstStyle/>
          <a:p>
            <a:pPr>
              <a:defRPr/>
            </a:pPr>
            <a:r>
              <a:rPr lang="en-US" altLang="pl-PL" dirty="0" smtClean="0"/>
              <a:t>Geodecki, </a:t>
            </a:r>
            <a:r>
              <a:rPr lang="en-US" altLang="pl-PL" dirty="0" err="1" smtClean="0"/>
              <a:t>Grodzicki</a:t>
            </a:r>
            <a:r>
              <a:rPr lang="en-US" altLang="pl-PL" dirty="0" smtClean="0"/>
              <a:t> 2015</a:t>
            </a:r>
            <a:endParaRPr lang="en-US" altLang="pl-PL" dirty="0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3" y="260648"/>
            <a:ext cx="5076056" cy="382936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1493783"/>
            <a:ext cx="403244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pl-PL" dirty="0" smtClean="0">
                <a:latin typeface="+mn-lt"/>
              </a:rPr>
              <a:t>Zlokalizowanie </a:t>
            </a:r>
            <a:r>
              <a:rPr lang="pl-PL" dirty="0">
                <a:latin typeface="+mn-lt"/>
              </a:rPr>
              <a:t>faz produkcyjnych w krajach rozwijających się umożliwiło korporacjom transnarodowym zmniejszenie kosztów w fazach środkowych </a:t>
            </a:r>
            <a:r>
              <a:rPr lang="pl-PL" dirty="0" smtClean="0">
                <a:latin typeface="+mn-lt"/>
              </a:rPr>
              <a:t>łańcucha wartości</a:t>
            </a:r>
            <a:endParaRPr lang="pl-PL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pl-PL" dirty="0">
                <a:latin typeface="+mn-lt"/>
              </a:rPr>
              <a:t>Zwiększył się udział w wartości dodanej faz początkowych i </a:t>
            </a:r>
            <a:r>
              <a:rPr lang="pl-PL" dirty="0" smtClean="0">
                <a:latin typeface="+mn-lt"/>
              </a:rPr>
              <a:t>końcowych </a:t>
            </a:r>
            <a:r>
              <a:rPr lang="pl-PL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pl-PL" dirty="0" smtClean="0">
                <a:latin typeface="+mn-lt"/>
              </a:rPr>
              <a:t> </a:t>
            </a:r>
            <a:r>
              <a:rPr lang="pl-PL" b="1" dirty="0">
                <a:latin typeface="+mn-lt"/>
              </a:rPr>
              <a:t>krzywa uśmiechnięta </a:t>
            </a:r>
            <a:r>
              <a:rPr lang="pl-PL" dirty="0">
                <a:latin typeface="+mn-lt"/>
              </a:rPr>
              <a:t>(ang. </a:t>
            </a:r>
            <a:r>
              <a:rPr lang="pl-PL" dirty="0" err="1">
                <a:latin typeface="+mn-lt"/>
              </a:rPr>
              <a:t>smiling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curve</a:t>
            </a:r>
            <a:r>
              <a:rPr lang="pl-PL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5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pl-PL" sz="4000" dirty="0" smtClean="0"/>
              <a:t>Globalne łańcuchy wartości </a:t>
            </a:r>
            <a:br>
              <a:rPr lang="pl-PL" sz="4000" dirty="0" smtClean="0"/>
            </a:br>
            <a:r>
              <a:rPr lang="pl-PL" sz="4000" dirty="0" smtClean="0"/>
              <a:t>w kontekście europejskim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7787208" cy="491601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pl-PL" sz="2100" b="1" dirty="0" smtClean="0"/>
              <a:t>Wątpliwości</a:t>
            </a:r>
            <a:r>
              <a:rPr lang="pl-PL" sz="2100" dirty="0" smtClean="0"/>
              <a:t> </a:t>
            </a:r>
            <a:r>
              <a:rPr lang="pl-PL" sz="2100" dirty="0" smtClean="0"/>
              <a:t>odnośnie do:</a:t>
            </a:r>
            <a:endParaRPr lang="pl-PL" sz="2100" dirty="0" smtClean="0"/>
          </a:p>
          <a:p>
            <a:pPr lvl="1">
              <a:spcAft>
                <a:spcPts val="600"/>
              </a:spcAft>
            </a:pPr>
            <a:r>
              <a:rPr lang="pl-PL" dirty="0" smtClean="0"/>
              <a:t>unikalności </a:t>
            </a:r>
            <a:r>
              <a:rPr lang="pl-PL" dirty="0"/>
              <a:t>zasobów, z których korzystają globalni aktorzy w słabiej rozwiniętych gospodarkach i brak troski o ich </a:t>
            </a:r>
            <a:r>
              <a:rPr lang="pl-PL" dirty="0" smtClean="0"/>
              <a:t>rozwój;</a:t>
            </a:r>
          </a:p>
          <a:p>
            <a:pPr lvl="1">
              <a:spcAft>
                <a:spcPts val="600"/>
              </a:spcAft>
            </a:pPr>
            <a:r>
              <a:rPr lang="pl-PL" dirty="0" smtClean="0"/>
              <a:t>chęci </a:t>
            </a:r>
            <a:r>
              <a:rPr lang="pl-PL" dirty="0"/>
              <a:t>korzystania </a:t>
            </a:r>
            <a:r>
              <a:rPr lang="pl-PL" dirty="0" smtClean="0"/>
              <a:t>przez inwestorów z </a:t>
            </a:r>
            <a:r>
              <a:rPr lang="pl-PL" dirty="0"/>
              <a:t>jakichkolwiek zasobów poza </a:t>
            </a:r>
            <a:r>
              <a:rPr lang="pl-PL" dirty="0" smtClean="0"/>
              <a:t>pracą.</a:t>
            </a:r>
          </a:p>
          <a:p>
            <a:pPr>
              <a:spcAft>
                <a:spcPts val="600"/>
              </a:spcAft>
            </a:pPr>
            <a:r>
              <a:rPr lang="pl-PL" sz="2100" b="1" dirty="0" smtClean="0"/>
              <a:t>Obawy:</a:t>
            </a:r>
            <a:r>
              <a:rPr lang="pl-PL" sz="2100" dirty="0" smtClean="0"/>
              <a:t> Czy </a:t>
            </a:r>
            <a:r>
              <a:rPr lang="pl-PL" sz="2100" dirty="0"/>
              <a:t>procesy produkcyjne w dostatecznym stopniu generują zapotrzebowanie na rodzime czynniki wytwórcze i czy wynagrodzenie </a:t>
            </a:r>
            <a:r>
              <a:rPr lang="pl-PL" sz="2100" dirty="0" smtClean="0"/>
              <a:t>krajowego </a:t>
            </a:r>
            <a:r>
              <a:rPr lang="pl-PL" sz="2100" dirty="0"/>
              <a:t>kapitału i pracy stanowi odpowiedni udział w uzyskiwanej podczas produkcji wartości dodanej </a:t>
            </a:r>
            <a:r>
              <a:rPr lang="pl-PL" sz="2100" dirty="0" smtClean="0"/>
              <a:t>(np</a:t>
            </a:r>
            <a:r>
              <a:rPr lang="pl-PL" sz="2100" dirty="0"/>
              <a:t>. Hausner 2013</a:t>
            </a:r>
            <a:r>
              <a:rPr lang="pl-PL" sz="2100" dirty="0" smtClean="0"/>
              <a:t>)? </a:t>
            </a:r>
          </a:p>
          <a:p>
            <a:pPr>
              <a:spcAft>
                <a:spcPts val="600"/>
              </a:spcAft>
            </a:pPr>
            <a:r>
              <a:rPr lang="pl-PL" sz="2100" b="1" dirty="0" smtClean="0"/>
              <a:t>Asymetryczne </a:t>
            </a:r>
            <a:r>
              <a:rPr lang="pl-PL" sz="2100" b="1" dirty="0"/>
              <a:t>korzyści z globalizacji </a:t>
            </a:r>
            <a:r>
              <a:rPr lang="pl-PL" sz="2100" b="1" dirty="0" smtClean="0"/>
              <a:t>w UE </a:t>
            </a:r>
            <a:r>
              <a:rPr lang="pl-PL" sz="2100" dirty="0" smtClean="0"/>
              <a:t>(</a:t>
            </a:r>
            <a:r>
              <a:rPr lang="pl-PL" sz="2100" dirty="0" err="1" smtClean="0"/>
              <a:t>Reinert</a:t>
            </a:r>
            <a:r>
              <a:rPr lang="pl-PL" sz="2100" dirty="0" smtClean="0"/>
              <a:t> </a:t>
            </a:r>
            <a:r>
              <a:rPr lang="pl-PL" sz="2100" dirty="0"/>
              <a:t>i </a:t>
            </a:r>
            <a:r>
              <a:rPr lang="pl-PL" sz="2100" dirty="0" err="1"/>
              <a:t>Kattel</a:t>
            </a:r>
            <a:r>
              <a:rPr lang="pl-PL" sz="2100" dirty="0"/>
              <a:t> </a:t>
            </a:r>
            <a:r>
              <a:rPr lang="pl-PL" sz="2100" dirty="0" smtClean="0"/>
              <a:t>2013):</a:t>
            </a:r>
          </a:p>
          <a:p>
            <a:pPr lvl="1">
              <a:spcAft>
                <a:spcPts val="600"/>
              </a:spcAft>
            </a:pPr>
            <a:r>
              <a:rPr lang="pl-PL" dirty="0" smtClean="0"/>
              <a:t>Rozszerzenie </a:t>
            </a:r>
            <a:r>
              <a:rPr lang="pl-PL" dirty="0"/>
              <a:t>UE </a:t>
            </a:r>
            <a:r>
              <a:rPr lang="pl-PL" dirty="0" smtClean="0"/>
              <a:t>w 2004 </a:t>
            </a:r>
            <a:r>
              <a:rPr lang="pl-PL" dirty="0"/>
              <a:t>r. </a:t>
            </a:r>
            <a:r>
              <a:rPr lang="pl-PL" dirty="0" smtClean="0"/>
              <a:t>doprowadziło do </a:t>
            </a:r>
            <a:r>
              <a:rPr lang="pl-PL" dirty="0"/>
              <a:t>wzmocnienia łańcuchów tworzenia wartości korporacji z państw Europy Zachodniej zamiast </a:t>
            </a:r>
            <a:r>
              <a:rPr lang="pl-PL" dirty="0" smtClean="0"/>
              <a:t>pomóc </a:t>
            </a:r>
            <a:r>
              <a:rPr lang="pl-PL" dirty="0"/>
              <a:t>w stopniowym rozwijaniu rodzimych łańcuchów krajów </a:t>
            </a:r>
            <a:r>
              <a:rPr lang="pl-PL" dirty="0" smtClean="0"/>
              <a:t>akcesyjnych;</a:t>
            </a:r>
          </a:p>
          <a:p>
            <a:pPr lvl="1">
              <a:spcAft>
                <a:spcPts val="600"/>
              </a:spcAft>
            </a:pPr>
            <a:r>
              <a:rPr lang="pl-PL" dirty="0" smtClean="0"/>
              <a:t>Konsekwencją: asymetryczna integracja</a:t>
            </a:r>
            <a:r>
              <a:rPr lang="pl-PL" dirty="0"/>
              <a:t>, która utrzymuje trwałe różnice w poziomach rozwoju, a nawet może doprowadzić, jak w Ameryce Łacińskiej, do zubożenia </a:t>
            </a:r>
            <a:r>
              <a:rPr lang="pl-PL" dirty="0" smtClean="0"/>
              <a:t>regionu.</a:t>
            </a:r>
          </a:p>
          <a:p>
            <a:pPr>
              <a:spcAft>
                <a:spcPts val="600"/>
              </a:spcAft>
            </a:pPr>
            <a:r>
              <a:rPr lang="pl-PL" sz="2100" dirty="0" smtClean="0"/>
              <a:t>Brak zakorzenienia enklaw produkcyjnych</a:t>
            </a:r>
          </a:p>
          <a:p>
            <a:pPr>
              <a:spcAft>
                <a:spcPts val="600"/>
              </a:spcAft>
            </a:pPr>
            <a:r>
              <a:rPr lang="pl-PL" sz="2100" dirty="0" smtClean="0"/>
              <a:t>Troska o krajową wartość dodaną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948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Czy kraje EŚW doświadczą </a:t>
            </a:r>
            <a:r>
              <a:rPr lang="pl-PL" sz="4000" dirty="0" err="1" smtClean="0"/>
              <a:t>dezindustrializacji</a:t>
            </a:r>
            <a:r>
              <a:rPr lang="pl-PL" sz="4000" dirty="0" smtClean="0"/>
              <a:t>?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1800" dirty="0"/>
              <a:t>Nie możemy się jednak obrażać na inwestorów, bo jak mawiała Joan Robinson </a:t>
            </a:r>
            <a:r>
              <a:rPr lang="pl-PL" sz="1800" b="1" dirty="0" smtClean="0"/>
              <a:t>„nędza </a:t>
            </a:r>
            <a:r>
              <a:rPr lang="pl-PL" sz="1800" b="1" dirty="0"/>
              <a:t>wynikająca z bycia wykorzystanym przez kapitalistów jest niczym w porównaniu z nędzą wynikającą z niebycia wykorzystanym </a:t>
            </a:r>
            <a:r>
              <a:rPr lang="pl-PL" sz="1800" b="1" dirty="0" smtClean="0"/>
              <a:t>wcale”</a:t>
            </a:r>
            <a:r>
              <a:rPr lang="pl-PL" sz="1800" dirty="0" smtClean="0"/>
              <a:t>, </a:t>
            </a:r>
            <a:r>
              <a:rPr lang="pl-PL" sz="1800" dirty="0"/>
              <a:t>czego doświadczają liczne kraje Trzeciego </a:t>
            </a:r>
            <a:r>
              <a:rPr lang="pl-PL" sz="1800" dirty="0" smtClean="0"/>
              <a:t>Świata.</a:t>
            </a:r>
          </a:p>
          <a:p>
            <a:pPr>
              <a:spcAft>
                <a:spcPts val="1200"/>
              </a:spcAft>
            </a:pPr>
            <a:r>
              <a:rPr lang="pl-PL" sz="1800" b="1" dirty="0" smtClean="0"/>
              <a:t>Debata o reindustrializacji </a:t>
            </a:r>
            <a:r>
              <a:rPr lang="pl-PL" sz="1800" dirty="0" smtClean="0"/>
              <a:t>w krajach </a:t>
            </a:r>
            <a:r>
              <a:rPr lang="pl-PL" sz="1800" dirty="0"/>
              <a:t>zachodnioeuropejskich </a:t>
            </a:r>
            <a:r>
              <a:rPr lang="pl-PL" sz="1800" dirty="0" smtClean="0"/>
              <a:t>(naciski </a:t>
            </a:r>
            <a:r>
              <a:rPr lang="pl-PL" sz="1800" dirty="0"/>
              <a:t>na korporacje, żeby </a:t>
            </a:r>
            <a:r>
              <a:rPr lang="pl-PL" sz="1800" dirty="0" smtClean="0"/>
              <a:t>przeniosły produkcję </a:t>
            </a:r>
            <a:r>
              <a:rPr lang="pl-PL" sz="1800" dirty="0"/>
              <a:t>z powrotem </a:t>
            </a:r>
            <a:r>
              <a:rPr lang="pl-PL" sz="1800" dirty="0" smtClean="0"/>
              <a:t>do </a:t>
            </a:r>
            <a:r>
              <a:rPr lang="pl-PL" sz="1800" dirty="0"/>
              <a:t>swoich </a:t>
            </a:r>
            <a:r>
              <a:rPr lang="pl-PL" sz="1800" dirty="0" smtClean="0"/>
              <a:t>krajów macierzystych)</a:t>
            </a:r>
            <a:endParaRPr lang="pl-PL" sz="1800" dirty="0"/>
          </a:p>
          <a:p>
            <a:pPr>
              <a:spcAft>
                <a:spcPts val="1200"/>
              </a:spcAft>
            </a:pPr>
            <a:r>
              <a:rPr lang="pl-PL" sz="1800" dirty="0" smtClean="0"/>
              <a:t>Baldwin </a:t>
            </a:r>
            <a:r>
              <a:rPr lang="pl-PL" sz="1800" dirty="0"/>
              <a:t>(2012</a:t>
            </a:r>
            <a:r>
              <a:rPr lang="pl-PL" sz="1800" dirty="0" smtClean="0"/>
              <a:t>): </a:t>
            </a:r>
            <a:r>
              <a:rPr lang="pl-PL" sz="1800" b="1" dirty="0"/>
              <a:t>polityka gospodarcza nie działa jak dawniej</a:t>
            </a:r>
            <a:r>
              <a:rPr lang="pl-PL" sz="1800" dirty="0"/>
              <a:t>, wg hasła „otworzę mój rynek, jeżeli ty otworzysz swój”, ale częściej jest jednostronna: otwieram granice </a:t>
            </a:r>
            <a:r>
              <a:rPr lang="pl-PL" sz="1800" dirty="0" smtClean="0"/>
              <a:t>i </a:t>
            </a:r>
            <a:r>
              <a:rPr lang="pl-PL" sz="1800" dirty="0"/>
              <a:t>wdrażam reformy na rzecz usieciowienia gospodarki, żeby przyciągnąć inwestorów i miejsca pracy</a:t>
            </a:r>
            <a:r>
              <a:rPr lang="pl-PL" sz="1800" dirty="0" smtClean="0"/>
              <a:t>”.</a:t>
            </a:r>
          </a:p>
          <a:p>
            <a:pPr>
              <a:spcAft>
                <a:spcPts val="1200"/>
              </a:spcAft>
            </a:pPr>
            <a:r>
              <a:rPr lang="pl-PL" sz="1800" u="sng" dirty="0" smtClean="0"/>
              <a:t>Jak w takich warunkach prowadzić politykę gospodarczą?</a:t>
            </a:r>
            <a:endParaRPr lang="pl-PL" sz="1800" u="sng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36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4149080"/>
            <a:ext cx="7659687" cy="2505720"/>
          </a:xfrm>
        </p:spPr>
        <p:txBody>
          <a:bodyPr/>
          <a:lstStyle/>
          <a:p>
            <a:pPr marL="114300">
              <a:spcAft>
                <a:spcPts val="600"/>
              </a:spcAft>
            </a:pPr>
            <a:r>
              <a:rPr lang="pl-PL" dirty="0"/>
              <a:t>Jak awansować w światowej lidze gospodarczej w warunkach fragmentacji łańcuchów wartości?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749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922114"/>
          </a:xfrm>
        </p:spPr>
        <p:txBody>
          <a:bodyPr/>
          <a:lstStyle/>
          <a:p>
            <a:r>
              <a:rPr lang="pl-PL" dirty="0" smtClean="0"/>
              <a:t>Konsekwencje dla konwergencji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chemeClr val="tx2"/>
                </a:solidFill>
              </a:rPr>
              <a:t>Punkt wyjścia: </a:t>
            </a:r>
            <a:endParaRPr lang="pl-PL" b="1" dirty="0" smtClean="0">
              <a:solidFill>
                <a:schemeClr val="tx2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pl-PL" dirty="0"/>
              <a:t>K</a:t>
            </a:r>
            <a:r>
              <a:rPr lang="pl-PL" dirty="0" smtClean="0"/>
              <a:t>onkurowanie </a:t>
            </a:r>
            <a:r>
              <a:rPr lang="pl-PL" dirty="0"/>
              <a:t>nie na poziomie sektorów czy produktów, lecz na poziomie </a:t>
            </a:r>
            <a:r>
              <a:rPr lang="pl-PL" b="1" dirty="0" smtClean="0"/>
              <a:t>aktywności, etapów produkcji</a:t>
            </a:r>
          </a:p>
          <a:p>
            <a:pPr marL="571500" indent="-457200">
              <a:buFont typeface="+mj-lt"/>
              <a:buAutoNum type="arabicPeriod"/>
            </a:pPr>
            <a:r>
              <a:rPr lang="pl-PL" b="1" dirty="0" smtClean="0"/>
              <a:t>Dominująca rola korporacji transnarodowych</a:t>
            </a:r>
            <a:r>
              <a:rPr lang="pl-PL" dirty="0" smtClean="0"/>
              <a:t> w organizowaniu sieci produkcyjnych</a:t>
            </a:r>
            <a:endParaRPr lang="en-GB" dirty="0"/>
          </a:p>
          <a:p>
            <a:pPr marL="114300" indent="0">
              <a:buNone/>
            </a:pPr>
            <a:endParaRPr lang="pl-PL" b="1" dirty="0" smtClean="0"/>
          </a:p>
          <a:p>
            <a:pPr marL="114300" indent="0">
              <a:buNone/>
            </a:pPr>
            <a:r>
              <a:rPr lang="pl-PL" b="1" dirty="0" smtClean="0">
                <a:solidFill>
                  <a:schemeClr val="tx2"/>
                </a:solidFill>
              </a:rPr>
              <a:t>Zatem</a:t>
            </a:r>
            <a:r>
              <a:rPr lang="pl-PL" b="1" dirty="0">
                <a:solidFill>
                  <a:schemeClr val="tx2"/>
                </a:solidFill>
              </a:rPr>
              <a:t>: </a:t>
            </a:r>
            <a:r>
              <a:rPr lang="pl-PL" dirty="0"/>
              <a:t>kraj doganiający powinien szukać </a:t>
            </a:r>
            <a:r>
              <a:rPr lang="pl-PL" dirty="0" smtClean="0"/>
              <a:t>i rozwijać takie aktywności</a:t>
            </a:r>
            <a:r>
              <a:rPr lang="pl-PL" dirty="0"/>
              <a:t>, które przynoszą </a:t>
            </a:r>
            <a:r>
              <a:rPr lang="pl-PL" b="1" dirty="0"/>
              <a:t>wysoką </a:t>
            </a:r>
            <a:r>
              <a:rPr lang="pl-PL" b="1" dirty="0" smtClean="0"/>
              <a:t>wartość dodaną</a:t>
            </a:r>
            <a:endParaRPr lang="pl-PL" b="1" dirty="0"/>
          </a:p>
          <a:p>
            <a:pPr marL="114300" indent="0">
              <a:buNone/>
            </a:pPr>
            <a:endParaRPr lang="pl-PL" b="1" dirty="0"/>
          </a:p>
          <a:p>
            <a:pPr marL="114300" indent="0">
              <a:buNone/>
            </a:pPr>
            <a:r>
              <a:rPr lang="pl-PL" b="1" dirty="0" smtClean="0">
                <a:solidFill>
                  <a:schemeClr val="tx2"/>
                </a:solidFill>
              </a:rPr>
              <a:t>Jak </a:t>
            </a:r>
            <a:r>
              <a:rPr lang="pl-PL" b="1" dirty="0">
                <a:solidFill>
                  <a:schemeClr val="tx2"/>
                </a:solidFill>
              </a:rPr>
              <a:t>można to osiągnąć</a:t>
            </a:r>
            <a:r>
              <a:rPr lang="pl-PL" b="1" dirty="0" smtClean="0">
                <a:solidFill>
                  <a:schemeClr val="tx2"/>
                </a:solidFill>
              </a:rPr>
              <a:t>? </a:t>
            </a:r>
            <a:r>
              <a:rPr lang="pl-PL" b="1" i="1" dirty="0" err="1" smtClean="0">
                <a:solidFill>
                  <a:srgbClr val="FF0000"/>
                </a:solidFill>
              </a:rPr>
              <a:t>Industrial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i="1" dirty="0" err="1" smtClean="0">
                <a:solidFill>
                  <a:srgbClr val="FF0000"/>
                </a:solidFill>
              </a:rPr>
              <a:t>upgrading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/>
              <a:t>procesy poprawy relatywnej pozycji krajowych firm i </a:t>
            </a:r>
            <a:r>
              <a:rPr lang="pl-PL" dirty="0" smtClean="0"/>
              <a:t>sektorów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86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 smtClean="0"/>
              <a:t>Upgrading</a:t>
            </a:r>
            <a:endParaRPr lang="en-GB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400" b="1" u="sng" dirty="0" smtClean="0"/>
              <a:t>Podstawowe rodzaje: </a:t>
            </a:r>
            <a:r>
              <a:rPr lang="pl-PL" dirty="0" smtClean="0"/>
              <a:t>(Humphrey, Schmitz 2002; OECD 2013)</a:t>
            </a:r>
          </a:p>
          <a:p>
            <a:r>
              <a:rPr lang="pl-PL" dirty="0" smtClean="0"/>
              <a:t>Procesowy</a:t>
            </a:r>
          </a:p>
          <a:p>
            <a:r>
              <a:rPr lang="pl-PL" dirty="0" smtClean="0"/>
              <a:t>Produktowy</a:t>
            </a:r>
          </a:p>
          <a:p>
            <a:r>
              <a:rPr lang="pl-PL" dirty="0" smtClean="0"/>
              <a:t>Funkcjonalny</a:t>
            </a:r>
          </a:p>
          <a:p>
            <a:r>
              <a:rPr lang="pl-PL" dirty="0" smtClean="0"/>
              <a:t>Łańcuchowy</a:t>
            </a:r>
          </a:p>
          <a:p>
            <a:endParaRPr lang="pl-PL" dirty="0"/>
          </a:p>
          <a:p>
            <a:pPr marL="114300" indent="0">
              <a:buNone/>
            </a:pPr>
            <a:r>
              <a:rPr lang="pl-PL" sz="2400" b="1" i="1" u="sng" dirty="0" err="1" smtClean="0"/>
              <a:t>Upgrading</a:t>
            </a:r>
            <a:r>
              <a:rPr lang="pl-PL" sz="2400" b="1" u="sng" dirty="0" smtClean="0"/>
              <a:t> </a:t>
            </a:r>
            <a:r>
              <a:rPr lang="pl-PL" sz="2400" b="1" u="sng" dirty="0"/>
              <a:t>jako </a:t>
            </a:r>
            <a:r>
              <a:rPr lang="pl-PL" sz="2400" b="1" u="sng" dirty="0" err="1"/>
              <a:t>wielopoziomy</a:t>
            </a:r>
            <a:r>
              <a:rPr lang="pl-PL" sz="2400" b="1" u="sng" dirty="0"/>
              <a:t> proces</a:t>
            </a:r>
            <a:r>
              <a:rPr lang="pl-PL" b="1" u="sng" dirty="0"/>
              <a:t> </a:t>
            </a:r>
            <a:r>
              <a:rPr lang="pl-PL" dirty="0"/>
              <a:t>(</a:t>
            </a:r>
            <a:r>
              <a:rPr lang="pl-PL" dirty="0" err="1"/>
              <a:t>Radosevic</a:t>
            </a:r>
            <a:r>
              <a:rPr lang="pl-PL" dirty="0"/>
              <a:t>, </a:t>
            </a:r>
            <a:r>
              <a:rPr lang="pl-PL" dirty="0" err="1"/>
              <a:t>Yoruk</a:t>
            </a:r>
            <a:r>
              <a:rPr lang="pl-PL" dirty="0"/>
              <a:t> 2015), zachodzący:</a:t>
            </a:r>
            <a:endParaRPr lang="en-GB" dirty="0"/>
          </a:p>
          <a:p>
            <a:pPr lvl="0"/>
            <a:r>
              <a:rPr lang="en-GB" dirty="0" err="1"/>
              <a:t>Wewnątrz</a:t>
            </a:r>
            <a:r>
              <a:rPr lang="en-GB" dirty="0"/>
              <a:t> </a:t>
            </a:r>
            <a:r>
              <a:rPr lang="en-GB" dirty="0" err="1"/>
              <a:t>poszczególnych</a:t>
            </a:r>
            <a:r>
              <a:rPr lang="en-GB" dirty="0"/>
              <a:t> </a:t>
            </a:r>
            <a:r>
              <a:rPr lang="en-GB" dirty="0" err="1"/>
              <a:t>przedsiębiorstw</a:t>
            </a:r>
            <a:endParaRPr lang="en-GB" dirty="0"/>
          </a:p>
          <a:p>
            <a:pPr lvl="0"/>
            <a:r>
              <a:rPr lang="en-GB" dirty="0" err="1"/>
              <a:t>Wewnątrz</a:t>
            </a:r>
            <a:r>
              <a:rPr lang="en-GB" dirty="0"/>
              <a:t> </a:t>
            </a:r>
            <a:r>
              <a:rPr lang="en-GB" dirty="0" err="1"/>
              <a:t>sektorów</a:t>
            </a:r>
            <a:endParaRPr lang="en-GB" dirty="0"/>
          </a:p>
          <a:p>
            <a:pPr lvl="0"/>
            <a:r>
              <a:rPr lang="en-GB" dirty="0" err="1"/>
              <a:t>Międzysektorowo</a:t>
            </a:r>
            <a:r>
              <a:rPr lang="en-GB" dirty="0"/>
              <a:t> (dot. </a:t>
            </a:r>
            <a:r>
              <a:rPr lang="pl-PL" dirty="0" err="1"/>
              <a:t>w</a:t>
            </a:r>
            <a:r>
              <a:rPr lang="en-GB" dirty="0" err="1" smtClean="0"/>
              <a:t>zorców</a:t>
            </a:r>
            <a:r>
              <a:rPr lang="en-GB" dirty="0" smtClean="0"/>
              <a:t> </a:t>
            </a:r>
            <a:r>
              <a:rPr lang="en-GB" dirty="0" err="1"/>
              <a:t>specjalizacji</a:t>
            </a:r>
            <a:r>
              <a:rPr lang="en-GB" dirty="0"/>
              <a:t>)</a:t>
            </a:r>
          </a:p>
          <a:p>
            <a:r>
              <a:rPr lang="en-GB" dirty="0"/>
              <a:t>Na </a:t>
            </a:r>
            <a:r>
              <a:rPr lang="en-GB" dirty="0" err="1"/>
              <a:t>poziomie</a:t>
            </a:r>
            <a:r>
              <a:rPr lang="en-GB" dirty="0"/>
              <a:t> </a:t>
            </a:r>
            <a:r>
              <a:rPr lang="en-GB" dirty="0" err="1"/>
              <a:t>całej</a:t>
            </a:r>
            <a:r>
              <a:rPr lang="en-GB" dirty="0"/>
              <a:t> </a:t>
            </a:r>
            <a:r>
              <a:rPr lang="en-GB" dirty="0" err="1"/>
              <a:t>gospodarki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955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konkurencyjności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pl-PL" dirty="0" smtClean="0"/>
              <a:t>Niskie ceny </a:t>
            </a:r>
            <a:r>
              <a:rPr lang="pl-PL" b="1" dirty="0" smtClean="0"/>
              <a:t>vs</a:t>
            </a:r>
            <a:r>
              <a:rPr lang="pl-PL" dirty="0" smtClean="0"/>
              <a:t> unikalność produktów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Paradoks </a:t>
            </a:r>
            <a:r>
              <a:rPr lang="pl-PL" b="1" dirty="0" err="1" smtClean="0"/>
              <a:t>Kaldora</a:t>
            </a:r>
            <a:r>
              <a:rPr lang="pl-PL" b="1" dirty="0" smtClean="0"/>
              <a:t> </a:t>
            </a:r>
            <a:r>
              <a:rPr lang="pl-PL" dirty="0" smtClean="0"/>
              <a:t>– rosnący udział krajów zachodnich w handlu światowym mimo wzrostu cen i płac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Dlatego (</a:t>
            </a:r>
            <a:r>
              <a:rPr lang="pl-PL" dirty="0" err="1" smtClean="0"/>
              <a:t>Fagerberg</a:t>
            </a:r>
            <a:r>
              <a:rPr lang="pl-PL" dirty="0" smtClean="0"/>
              <a:t>): </a:t>
            </a:r>
            <a:r>
              <a:rPr lang="pl-PL" dirty="0"/>
              <a:t>tylko </a:t>
            </a:r>
            <a:r>
              <a:rPr lang="pl-PL" dirty="0" smtClean="0"/>
              <a:t>przewaga jakościowa, a </a:t>
            </a:r>
            <a:r>
              <a:rPr lang="pl-PL" dirty="0"/>
              <a:t>przede wszystkim </a:t>
            </a:r>
            <a:r>
              <a:rPr lang="pl-PL" dirty="0" smtClean="0"/>
              <a:t>technologiczną </a:t>
            </a:r>
            <a:r>
              <a:rPr lang="pl-PL" dirty="0"/>
              <a:t>tłumaczy skłonność partnerów handlowych do nabywania ich po wyższej cenie i umożliwia ich wytwórcom osiąganie wyższych poziomów produktywności i udziału w rynku</a:t>
            </a:r>
            <a:r>
              <a:rPr lang="pl-PL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Zaawansowanie technologiczne gałęzi i produktów eksportowych:</a:t>
            </a:r>
            <a:endParaRPr lang="pl-PL" dirty="0"/>
          </a:p>
          <a:p>
            <a:pPr lvl="1">
              <a:spcAft>
                <a:spcPts val="600"/>
              </a:spcAft>
            </a:pPr>
            <a:r>
              <a:rPr lang="en-US" dirty="0" err="1" smtClean="0"/>
              <a:t>wysok</a:t>
            </a:r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technik</a:t>
            </a:r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high-technology industries</a:t>
            </a:r>
            <a:r>
              <a:rPr lang="en-US" dirty="0"/>
              <a:t>),</a:t>
            </a:r>
            <a:endParaRPr lang="pl-PL" dirty="0"/>
          </a:p>
          <a:p>
            <a:pPr lvl="1">
              <a:spcAft>
                <a:spcPts val="600"/>
              </a:spcAft>
            </a:pPr>
            <a:r>
              <a:rPr lang="pl-PL" dirty="0" smtClean="0"/>
              <a:t>średnio-wysoka technika </a:t>
            </a:r>
            <a:r>
              <a:rPr lang="pl-PL" dirty="0"/>
              <a:t>(</a:t>
            </a:r>
            <a:r>
              <a:rPr lang="pl-PL" i="1" dirty="0"/>
              <a:t>medium-high-</a:t>
            </a:r>
            <a:r>
              <a:rPr lang="pl-PL" i="1" dirty="0" err="1"/>
              <a:t>technology</a:t>
            </a:r>
            <a:r>
              <a:rPr lang="pl-PL" i="1" dirty="0"/>
              <a:t> </a:t>
            </a:r>
            <a:r>
              <a:rPr lang="pl-PL" i="1" dirty="0" err="1"/>
              <a:t>industries</a:t>
            </a:r>
            <a:r>
              <a:rPr lang="pl-PL" dirty="0"/>
              <a:t>),</a:t>
            </a:r>
          </a:p>
          <a:p>
            <a:pPr lvl="1">
              <a:spcAft>
                <a:spcPts val="600"/>
              </a:spcAft>
            </a:pPr>
            <a:r>
              <a:rPr lang="pl-PL" dirty="0" smtClean="0"/>
              <a:t>średnio-niska technika </a:t>
            </a:r>
            <a:r>
              <a:rPr lang="pl-PL" dirty="0"/>
              <a:t>(</a:t>
            </a:r>
            <a:r>
              <a:rPr lang="pl-PL" i="1" dirty="0"/>
              <a:t>medium-</a:t>
            </a:r>
            <a:r>
              <a:rPr lang="pl-PL" i="1" dirty="0" err="1"/>
              <a:t>low</a:t>
            </a:r>
            <a:r>
              <a:rPr lang="pl-PL" i="1" dirty="0"/>
              <a:t>-</a:t>
            </a:r>
            <a:r>
              <a:rPr lang="pl-PL" i="1" dirty="0" err="1"/>
              <a:t>technology</a:t>
            </a:r>
            <a:r>
              <a:rPr lang="pl-PL" i="1" dirty="0"/>
              <a:t> </a:t>
            </a:r>
            <a:r>
              <a:rPr lang="pl-PL" i="1" dirty="0" err="1"/>
              <a:t>industries</a:t>
            </a:r>
            <a:r>
              <a:rPr lang="pl-PL" dirty="0"/>
              <a:t>),</a:t>
            </a:r>
          </a:p>
          <a:p>
            <a:pPr lvl="1">
              <a:spcAft>
                <a:spcPts val="600"/>
              </a:spcAft>
            </a:pPr>
            <a:r>
              <a:rPr lang="pl-PL" dirty="0" smtClean="0"/>
              <a:t>niska technika </a:t>
            </a:r>
            <a:r>
              <a:rPr lang="pl-PL" dirty="0"/>
              <a:t>(</a:t>
            </a:r>
            <a:r>
              <a:rPr lang="pl-PL" i="1" dirty="0" err="1"/>
              <a:t>low-technology</a:t>
            </a:r>
            <a:r>
              <a:rPr lang="pl-PL" i="1" dirty="0"/>
              <a:t> </a:t>
            </a:r>
            <a:r>
              <a:rPr lang="pl-PL" i="1" dirty="0" err="1"/>
              <a:t>industries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033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Fragmentacja a </a:t>
            </a:r>
            <a:r>
              <a:rPr lang="pl-PL" i="1" dirty="0" smtClean="0"/>
              <a:t>upgrading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Zwiększone </a:t>
            </a:r>
            <a:r>
              <a:rPr lang="pl-PL" sz="2400" b="1" dirty="0"/>
              <a:t>możliwości włączenia się</a:t>
            </a:r>
            <a:r>
              <a:rPr lang="pl-PL" sz="2400" dirty="0"/>
              <a:t> przez </a:t>
            </a:r>
            <a:r>
              <a:rPr lang="pl-PL" sz="2400" dirty="0" smtClean="0"/>
              <a:t>kraj rozwijający się do </a:t>
            </a:r>
            <a:r>
              <a:rPr lang="pl-PL" sz="2400" dirty="0"/>
              <a:t>globalnych sieci </a:t>
            </a:r>
            <a:r>
              <a:rPr lang="pl-PL" sz="2400" dirty="0" smtClean="0"/>
              <a:t>produkcyjnych</a:t>
            </a:r>
          </a:p>
          <a:p>
            <a:pPr marL="114300" indent="0">
              <a:spcAft>
                <a:spcPts val="1200"/>
              </a:spcAft>
              <a:buNone/>
            </a:pPr>
            <a:endParaRPr lang="pl-PL" sz="2400" dirty="0" smtClean="0"/>
          </a:p>
          <a:p>
            <a:pPr>
              <a:spcAft>
                <a:spcPts val="1200"/>
              </a:spcAft>
            </a:pPr>
            <a:r>
              <a:rPr lang="pl-PL" sz="2400" dirty="0"/>
              <a:t>W</a:t>
            </a:r>
            <a:r>
              <a:rPr lang="pl-PL" sz="2400" dirty="0" smtClean="0"/>
              <a:t>łączenie </a:t>
            </a:r>
            <a:r>
              <a:rPr lang="pl-PL" sz="2400" dirty="0"/>
              <a:t>w GVC znacznie </a:t>
            </a:r>
            <a:r>
              <a:rPr lang="pl-PL" sz="2400" b="1" dirty="0"/>
              <a:t>ułatwia osiągnięcie </a:t>
            </a:r>
            <a:r>
              <a:rPr lang="pl-PL" sz="2400" b="1" i="1" dirty="0" err="1"/>
              <a:t>upgradingu</a:t>
            </a:r>
            <a:r>
              <a:rPr lang="pl-PL" sz="2400" b="1" dirty="0"/>
              <a:t> procesowego i </a:t>
            </a:r>
            <a:r>
              <a:rPr lang="pl-PL" sz="2400" b="1" dirty="0" smtClean="0"/>
              <a:t>produktowego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238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Fragmentacja a </a:t>
            </a:r>
            <a:r>
              <a:rPr lang="pl-PL" i="1" dirty="0" smtClean="0"/>
              <a:t>upgrading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>
                <a:solidFill>
                  <a:srgbClr val="C00000"/>
                </a:solidFill>
              </a:rPr>
              <a:t>Jednocześnie: </a:t>
            </a:r>
            <a:r>
              <a:rPr lang="pl-PL" b="1" dirty="0" smtClean="0"/>
              <a:t>ryzyko zaklinowania </a:t>
            </a:r>
            <a:r>
              <a:rPr lang="pl-PL" dirty="0" smtClean="0"/>
              <a:t>(</a:t>
            </a:r>
            <a:r>
              <a:rPr lang="pl-PL" i="1" dirty="0" smtClean="0"/>
              <a:t>lock-in</a:t>
            </a:r>
            <a:r>
              <a:rPr lang="pl-PL" dirty="0" smtClean="0"/>
              <a:t>) technologicznego i funkcjonalnego, gdyż: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Ograniczone przepływy wiedzy wewnątrz GVC</a:t>
            </a:r>
          </a:p>
          <a:p>
            <a:pPr lvl="1">
              <a:spcAft>
                <a:spcPts val="1200"/>
              </a:spcAft>
            </a:pPr>
            <a:r>
              <a:rPr lang="pl-PL" dirty="0"/>
              <a:t>M</a:t>
            </a:r>
            <a:r>
              <a:rPr lang="pl-PL" dirty="0" smtClean="0"/>
              <a:t>odernizacja </a:t>
            </a:r>
            <a:r>
              <a:rPr lang="pl-PL" dirty="0"/>
              <a:t>struktur produkcyjnych </a:t>
            </a:r>
            <a:r>
              <a:rPr lang="pl-PL" dirty="0" smtClean="0"/>
              <a:t>i rozwijanie wewnętrznych zdolności mogą </a:t>
            </a:r>
            <a:r>
              <a:rPr lang="pl-PL" dirty="0"/>
              <a:t>być blokowane przez strategiczne decyzje korporacji </a:t>
            </a:r>
            <a:r>
              <a:rPr lang="pl-PL" dirty="0" smtClean="0"/>
              <a:t>międzynarodowych</a:t>
            </a:r>
          </a:p>
          <a:p>
            <a:pPr marL="411480" lvl="1" indent="0">
              <a:spcAft>
                <a:spcPts val="1200"/>
              </a:spcAft>
              <a:buNone/>
            </a:pPr>
            <a:endParaRPr lang="pl-PL" dirty="0" smtClean="0"/>
          </a:p>
          <a:p>
            <a:pPr>
              <a:spcAft>
                <a:spcPts val="1200"/>
              </a:spcAft>
            </a:pPr>
            <a:r>
              <a:rPr lang="pl-PL" b="1" dirty="0" smtClean="0"/>
              <a:t>Ponadto:</a:t>
            </a:r>
            <a:r>
              <a:rPr lang="pl-PL" dirty="0" smtClean="0"/>
              <a:t> konkurencja </a:t>
            </a:r>
            <a:r>
              <a:rPr lang="pl-PL" dirty="0"/>
              <a:t>nabiera coraz bardziej globalnego charakteru i coraz więcej państw włącza się do światowych sieci produkcyjnych. </a:t>
            </a:r>
            <a:r>
              <a:rPr lang="pl-PL" b="1" dirty="0" smtClean="0"/>
              <a:t>Trwały </a:t>
            </a:r>
            <a:r>
              <a:rPr lang="pl-PL" b="1" dirty="0"/>
              <a:t>rozwój wymaga ciągłego podnoszenia potencjału i rozwijania nowych </a:t>
            </a:r>
            <a:r>
              <a:rPr lang="pl-PL" b="1" dirty="0" smtClean="0"/>
              <a:t>zdolności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670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97688" cy="850106"/>
          </a:xfrm>
        </p:spPr>
        <p:txBody>
          <a:bodyPr/>
          <a:lstStyle/>
          <a:p>
            <a:r>
              <a:rPr lang="pl-PL" sz="4000" dirty="0" smtClean="0"/>
              <a:t>Rola mechanizmów koordynacji i rozkładu władzy w GVC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Z</a:t>
            </a:r>
            <a:r>
              <a:rPr lang="pl-PL" sz="2000" dirty="0" smtClean="0"/>
              <a:t> </a:t>
            </a:r>
            <a:r>
              <a:rPr lang="pl-PL" sz="2000" dirty="0"/>
              <a:t>punktu widzenia budowy pozycji konkurencyjnej firm, branż, czy całych gospodarek </a:t>
            </a:r>
            <a:r>
              <a:rPr lang="pl-PL" sz="2000" b="1" dirty="0"/>
              <a:t>kluczowego znaczenia nabiera zarządzanie i rozkład władzy </a:t>
            </a:r>
            <a:r>
              <a:rPr lang="pl-PL" sz="2000" b="1" dirty="0" smtClean="0"/>
              <a:t>wewnątrz globalnych łańcuchów wartości</a:t>
            </a:r>
            <a:r>
              <a:rPr lang="pl-PL" sz="2000" dirty="0" smtClean="0"/>
              <a:t> </a:t>
            </a:r>
            <a:endParaRPr lang="pl-PL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/>
              <a:t>Same </a:t>
            </a:r>
            <a:r>
              <a:rPr lang="pl-PL" sz="2000" dirty="0"/>
              <a:t>przewagi lokalne i jakość lokalnych aktywów mogą być niewystarczające do poprawy </a:t>
            </a:r>
            <a:r>
              <a:rPr lang="pl-PL" sz="2000" dirty="0" smtClean="0"/>
              <a:t>pozycji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/>
              <a:t>Różne mechanizmy koordynacji wewnątrz łańcuchów wartości</a:t>
            </a:r>
            <a:r>
              <a:rPr lang="pl-PL" sz="2000" dirty="0" smtClean="0"/>
              <a:t>: </a:t>
            </a:r>
            <a:r>
              <a:rPr lang="pl-PL" sz="2000" dirty="0"/>
              <a:t>od rynkowych, przez sieci i quasi-hierarchii, po klasyczne </a:t>
            </a:r>
            <a:r>
              <a:rPr lang="pl-PL" sz="2000" dirty="0" smtClean="0"/>
              <a:t>hierarchie </a:t>
            </a:r>
            <a:r>
              <a:rPr lang="pl-PL" sz="2000" dirty="0" smtClean="0">
                <a:sym typeface="Wingdings" panose="05000000000000000000" pitchFamily="2" charset="2"/>
              </a:rPr>
              <a:t> </a:t>
            </a:r>
            <a:r>
              <a:rPr lang="pl-PL" sz="2000" dirty="0" smtClean="0"/>
              <a:t>różny poziom zależności </a:t>
            </a:r>
            <a:r>
              <a:rPr lang="pl-PL" sz="2000" dirty="0"/>
              <a:t>i asymetrii </a:t>
            </a:r>
            <a:r>
              <a:rPr lang="pl-PL" sz="2000" dirty="0" smtClean="0"/>
              <a:t>podmiotów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/>
              <a:t>Trzy </a:t>
            </a:r>
            <a:r>
              <a:rPr lang="pl-PL" sz="2000" b="1" dirty="0"/>
              <a:t>kluczowe zmienne</a:t>
            </a:r>
            <a:r>
              <a:rPr lang="pl-PL" sz="2000" dirty="0"/>
              <a:t>, które decydują w praktyce o doborze sposobu koordynacji działań to</a:t>
            </a:r>
            <a:r>
              <a:rPr lang="pl-PL" sz="2000" dirty="0" smtClean="0"/>
              <a:t>: (Gereffi i in. 2005)</a:t>
            </a:r>
            <a:endParaRPr lang="en-GB" sz="2000" dirty="0"/>
          </a:p>
          <a:p>
            <a:pPr marL="868680" lvl="1" indent="-457200">
              <a:spcBef>
                <a:spcPts val="400"/>
              </a:spcBef>
              <a:buFont typeface="+mj-lt"/>
              <a:buAutoNum type="arabicPeriod"/>
            </a:pPr>
            <a:r>
              <a:rPr lang="pl-PL" dirty="0"/>
              <a:t>Kompleksowość transakcji pomiędzy dostawcami a firmą wiodącą</a:t>
            </a:r>
            <a:endParaRPr lang="en-GB" dirty="0"/>
          </a:p>
          <a:p>
            <a:pPr marL="868680" lvl="1" indent="-457200">
              <a:spcBef>
                <a:spcPts val="400"/>
              </a:spcBef>
              <a:buFont typeface="+mj-lt"/>
              <a:buAutoNum type="arabicPeriod"/>
            </a:pPr>
            <a:r>
              <a:rPr lang="pl-PL" dirty="0" err="1"/>
              <a:t>Kodyfikowalność</a:t>
            </a:r>
            <a:r>
              <a:rPr lang="pl-PL" dirty="0"/>
              <a:t> tych transakcji</a:t>
            </a:r>
            <a:endParaRPr lang="en-GB" dirty="0"/>
          </a:p>
          <a:p>
            <a:pPr marL="868680" lvl="1" indent="-457200">
              <a:spcBef>
                <a:spcPts val="400"/>
              </a:spcBef>
              <a:buFont typeface="+mj-lt"/>
              <a:buAutoNum type="arabicPeriod"/>
            </a:pPr>
            <a:r>
              <a:rPr lang="pl-PL" b="1" dirty="0"/>
              <a:t>Zdolności lokalnych </a:t>
            </a:r>
            <a:r>
              <a:rPr lang="pl-PL" b="1" dirty="0" smtClean="0"/>
              <a:t>podmiotów gospodarczych</a:t>
            </a:r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69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r>
              <a:rPr lang="pl-PL" sz="4000" dirty="0" smtClean="0"/>
              <a:t>Jak przełamać zastany rozkład władzy w GVC?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12568"/>
          </a:xfrm>
        </p:spPr>
        <p:txBody>
          <a:bodyPr>
            <a:normAutofit fontScale="77500" lnSpcReduction="20000"/>
          </a:bodyPr>
          <a:lstStyle/>
          <a:p>
            <a:pPr marL="114300" lvl="0" indent="0">
              <a:spcBef>
                <a:spcPts val="0"/>
              </a:spcBef>
              <a:buNone/>
            </a:pPr>
            <a:r>
              <a:rPr lang="pl-PL" sz="2800" b="1" u="sng" dirty="0"/>
              <a:t>W</a:t>
            </a:r>
            <a:r>
              <a:rPr lang="pl-PL" sz="2800" b="1" u="sng" dirty="0" smtClean="0"/>
              <a:t>ybrane </a:t>
            </a:r>
            <a:r>
              <a:rPr lang="pl-PL" sz="2800" b="1" u="sng" dirty="0"/>
              <a:t>wnioski z </a:t>
            </a:r>
            <a:r>
              <a:rPr lang="pl-PL" sz="2800" b="1" u="sng" dirty="0" smtClean="0"/>
              <a:t>literatury </a:t>
            </a:r>
            <a:r>
              <a:rPr lang="pl-PL" sz="1900" dirty="0" smtClean="0"/>
              <a:t>(</a:t>
            </a:r>
            <a:r>
              <a:rPr lang="pl-PL" sz="1900" dirty="0"/>
              <a:t>Humphrey, Schmitz 2002, Gereffi i in. 2005, Gancarczyk 2014)</a:t>
            </a:r>
            <a:endParaRPr lang="pl-PL" sz="2800" b="1" dirty="0"/>
          </a:p>
          <a:p>
            <a:pPr>
              <a:spcAft>
                <a:spcPts val="600"/>
              </a:spcAft>
            </a:pPr>
            <a:r>
              <a:rPr lang="pl-PL" dirty="0" smtClean="0"/>
              <a:t>Władza </a:t>
            </a:r>
            <a:r>
              <a:rPr lang="pl-PL" dirty="0"/>
              <a:t>ma charakter </a:t>
            </a:r>
            <a:r>
              <a:rPr lang="pl-PL" dirty="0" smtClean="0"/>
              <a:t>relacyjny i dynamiczny</a:t>
            </a:r>
            <a:r>
              <a:rPr lang="pl-PL" dirty="0"/>
              <a:t>, może zmieniać się w </a:t>
            </a:r>
            <a:r>
              <a:rPr lang="pl-PL" dirty="0" smtClean="0"/>
              <a:t>czasie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Celem lokalnych podmiotów powinno </a:t>
            </a:r>
            <a:r>
              <a:rPr lang="pl-PL" dirty="0"/>
              <a:t>być </a:t>
            </a:r>
            <a:r>
              <a:rPr lang="pl-PL" dirty="0" smtClean="0"/>
              <a:t>wzmocnienie władzy </a:t>
            </a:r>
            <a:r>
              <a:rPr lang="pl-PL" dirty="0"/>
              <a:t>w relacji z </a:t>
            </a:r>
            <a:r>
              <a:rPr lang="pl-PL" dirty="0" smtClean="0"/>
              <a:t>korporacjami, </a:t>
            </a:r>
            <a:r>
              <a:rPr lang="pl-PL" dirty="0"/>
              <a:t>głównie </a:t>
            </a:r>
            <a:r>
              <a:rPr lang="pl-PL" b="1" dirty="0"/>
              <a:t>poprzez rozwijanie </a:t>
            </a:r>
            <a:r>
              <a:rPr lang="pl-PL" b="1" dirty="0" smtClean="0"/>
              <a:t>własnych zdolności </a:t>
            </a:r>
          </a:p>
          <a:p>
            <a:pPr marL="114300" indent="0">
              <a:spcAft>
                <a:spcPts val="600"/>
              </a:spcAft>
              <a:buNone/>
            </a:pPr>
            <a:endParaRPr lang="pl-PL" dirty="0" smtClean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1" dirty="0" smtClean="0"/>
              <a:t>W jaki sposób rozwijać zdolności?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pl-PL" dirty="0" smtClean="0"/>
              <a:t>Na różnych poziomach: przedsiębiorstw, regionalnym, sektorowym, krajowym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Wymóg </a:t>
            </a:r>
            <a:r>
              <a:rPr lang="pl-PL" b="1" dirty="0" smtClean="0"/>
              <a:t>strategicznego</a:t>
            </a:r>
            <a:r>
              <a:rPr lang="pl-PL" b="1" dirty="0"/>
              <a:t>, długookresowego </a:t>
            </a:r>
            <a:r>
              <a:rPr lang="pl-PL" b="1" dirty="0" smtClean="0"/>
              <a:t>podejścia </a:t>
            </a:r>
            <a:r>
              <a:rPr lang="pl-PL" dirty="0" smtClean="0"/>
              <a:t>i </a:t>
            </a:r>
            <a:r>
              <a:rPr lang="pl-PL" dirty="0"/>
              <a:t>inwestycji w sprzęt, KL itp</a:t>
            </a:r>
            <a:r>
              <a:rPr lang="pl-PL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Wymóg działań różnych podmiotów, a także działań zbiorowych (</a:t>
            </a:r>
            <a:r>
              <a:rPr lang="pl-PL" b="1" dirty="0" smtClean="0"/>
              <a:t>skala!</a:t>
            </a:r>
            <a:r>
              <a:rPr lang="pl-PL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Sektorowa specyfika zdolności oraz nieliniowość ich rozwoju</a:t>
            </a:r>
            <a:endParaRPr lang="en-GB" dirty="0"/>
          </a:p>
          <a:p>
            <a:pPr marL="868680" lvl="1" indent="-457200">
              <a:spcAft>
                <a:spcPts val="600"/>
              </a:spcAft>
              <a:buFont typeface="+mj-lt"/>
              <a:buAutoNum type="arabicPeriod"/>
            </a:pPr>
            <a:endParaRPr lang="pl-PL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1" dirty="0" smtClean="0"/>
              <a:t>Jak wykorzystać zdolności technologiczne </a:t>
            </a:r>
            <a:r>
              <a:rPr lang="pl-PL" b="1" dirty="0"/>
              <a:t>dla generowania </a:t>
            </a:r>
            <a:r>
              <a:rPr lang="pl-PL" b="1" dirty="0" smtClean="0"/>
              <a:t>WD?</a:t>
            </a:r>
            <a:r>
              <a:rPr lang="pl-PL" dirty="0" smtClean="0"/>
              <a:t> Wymóg </a:t>
            </a:r>
            <a:r>
              <a:rPr lang="pl-PL" dirty="0"/>
              <a:t>zmian produkcyjnych lub marketingowych:</a:t>
            </a:r>
            <a:endParaRPr lang="en-GB" dirty="0"/>
          </a:p>
          <a:p>
            <a:pPr marL="355600" lvl="1" indent="-277813">
              <a:spcAft>
                <a:spcPts val="600"/>
              </a:spcAft>
            </a:pPr>
            <a:r>
              <a:rPr lang="pl-PL" dirty="0"/>
              <a:t>Szukanie nowych GVC, z łatwiejszym </a:t>
            </a:r>
            <a:r>
              <a:rPr lang="pl-PL" i="1" dirty="0" err="1"/>
              <a:t>upgradingiem</a:t>
            </a:r>
            <a:r>
              <a:rPr lang="pl-PL" dirty="0"/>
              <a:t> – zmienia relacje władzy</a:t>
            </a:r>
            <a:endParaRPr lang="en-GB" dirty="0"/>
          </a:p>
          <a:p>
            <a:pPr marL="355600" lvl="1" indent="-277813">
              <a:spcAft>
                <a:spcPts val="600"/>
              </a:spcAft>
            </a:pPr>
            <a:r>
              <a:rPr lang="pl-PL" dirty="0"/>
              <a:t>Szukanie takich funkcji, których liderzy chcieliby się pozbyć – </a:t>
            </a:r>
            <a:r>
              <a:rPr lang="pl-PL" dirty="0" err="1" smtClean="0"/>
              <a:t>inkrementalizm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42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pl-PL" sz="4000" dirty="0" smtClean="0"/>
              <a:t>W jaki sposób polityki publiczne mogą wspierać </a:t>
            </a:r>
            <a:r>
              <a:rPr lang="pl-PL" sz="4000" i="1" dirty="0" smtClean="0"/>
              <a:t>upgrading</a:t>
            </a:r>
            <a:r>
              <a:rPr lang="pl-PL" sz="4000" dirty="0" smtClean="0"/>
              <a:t>?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44008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pl-PL" sz="1800" dirty="0" smtClean="0"/>
              <a:t>Ograniczenia w aktywnej polityce przemysłowej (konkurencja, wymogi KE, IPR)</a:t>
            </a:r>
          </a:p>
          <a:p>
            <a:pPr lvl="0">
              <a:spcAft>
                <a:spcPts val="600"/>
              </a:spcAft>
            </a:pPr>
            <a:r>
              <a:rPr lang="pl-PL" sz="1800" b="1" dirty="0" smtClean="0"/>
              <a:t>Wspieranie budowy zdolności na różnych poziomach</a:t>
            </a:r>
            <a:r>
              <a:rPr lang="pl-PL" sz="1800" dirty="0" smtClean="0"/>
              <a:t>:</a:t>
            </a:r>
          </a:p>
          <a:p>
            <a:pPr marL="531813" lvl="1" indent="-120650">
              <a:spcAft>
                <a:spcPts val="600"/>
              </a:spcAft>
              <a:tabLst>
                <a:tab pos="531813" algn="l"/>
              </a:tabLst>
            </a:pPr>
            <a:r>
              <a:rPr lang="pl-PL" sz="1800" i="1" dirty="0"/>
              <a:t>U</a:t>
            </a:r>
            <a:r>
              <a:rPr lang="pl-PL" sz="1800" i="1" dirty="0" smtClean="0"/>
              <a:t>pgrading</a:t>
            </a:r>
            <a:r>
              <a:rPr lang="pl-PL" sz="1800" dirty="0" smtClean="0"/>
              <a:t> procesowy/produktowy dość prosty, </a:t>
            </a:r>
            <a:r>
              <a:rPr lang="pl-PL" sz="1800" dirty="0"/>
              <a:t>gdyż może być </a:t>
            </a:r>
            <a:r>
              <a:rPr lang="pl-PL" sz="1800" dirty="0" smtClean="0"/>
              <a:t>wspierany </a:t>
            </a:r>
            <a:r>
              <a:rPr lang="pl-PL" sz="1800" dirty="0"/>
              <a:t>przez </a:t>
            </a:r>
            <a:r>
              <a:rPr lang="pl-PL" sz="1800" dirty="0" smtClean="0"/>
              <a:t>same korporacje</a:t>
            </a:r>
          </a:p>
          <a:p>
            <a:pPr marL="531813" lvl="1" indent="-120650">
              <a:spcAft>
                <a:spcPts val="600"/>
              </a:spcAft>
              <a:tabLst>
                <a:tab pos="531813" algn="l"/>
              </a:tabLst>
            </a:pPr>
            <a:r>
              <a:rPr lang="pl-PL" sz="1800" dirty="0" smtClean="0"/>
              <a:t>Narzędzia: </a:t>
            </a:r>
            <a:r>
              <a:rPr lang="pl-PL" sz="1800" dirty="0"/>
              <a:t>m.in. </a:t>
            </a:r>
            <a:r>
              <a:rPr lang="pl-PL" sz="1800" dirty="0" smtClean="0"/>
              <a:t>polityka klastrów</a:t>
            </a:r>
            <a:r>
              <a:rPr lang="pl-PL" sz="1800" dirty="0"/>
              <a:t>, </a:t>
            </a:r>
            <a:r>
              <a:rPr lang="pl-PL" sz="1800" dirty="0" smtClean="0"/>
              <a:t>budowa infrastruktury</a:t>
            </a:r>
            <a:r>
              <a:rPr lang="pl-PL" sz="1800" dirty="0"/>
              <a:t>, </a:t>
            </a:r>
            <a:r>
              <a:rPr lang="pl-PL" sz="1800" dirty="0" smtClean="0"/>
              <a:t>wspieranie uczenia </a:t>
            </a:r>
            <a:r>
              <a:rPr lang="pl-PL" sz="1800" dirty="0"/>
              <a:t>się w ramach </a:t>
            </a:r>
            <a:r>
              <a:rPr lang="pl-PL" sz="1800" dirty="0" smtClean="0"/>
              <a:t>GVC, bodźce „negatywne” (polityka płac)</a:t>
            </a:r>
            <a:endParaRPr lang="en-GB" sz="1800" dirty="0"/>
          </a:p>
          <a:p>
            <a:pPr lvl="0">
              <a:spcAft>
                <a:spcPts val="600"/>
              </a:spcAft>
            </a:pPr>
            <a:r>
              <a:rPr lang="pl-PL" sz="1800" b="1" dirty="0" smtClean="0"/>
              <a:t>Jak </a:t>
            </a:r>
            <a:r>
              <a:rPr lang="pl-PL" sz="1800" b="1" dirty="0"/>
              <a:t>wspierać bardziej ryzykowny </a:t>
            </a:r>
            <a:r>
              <a:rPr lang="pl-PL" sz="1800" b="1" i="1" dirty="0" err="1" smtClean="0"/>
              <a:t>upgrading</a:t>
            </a:r>
            <a:r>
              <a:rPr lang="pl-PL" sz="1800" b="1" i="1" dirty="0" smtClean="0"/>
              <a:t> </a:t>
            </a:r>
            <a:r>
              <a:rPr lang="pl-PL" sz="1800" b="1" dirty="0" smtClean="0"/>
              <a:t>funkcjonalny</a:t>
            </a:r>
            <a:r>
              <a:rPr lang="pl-PL" sz="1800" b="1" dirty="0"/>
              <a:t>? Jak wspierać zmienianie relacji władzy w GVC? </a:t>
            </a:r>
            <a:endParaRPr lang="pl-PL" sz="1800" b="1" dirty="0" smtClean="0"/>
          </a:p>
          <a:p>
            <a:pPr marL="531813" lvl="1" indent="-120650">
              <a:spcAft>
                <a:spcPts val="600"/>
              </a:spcAft>
            </a:pPr>
            <a:r>
              <a:rPr lang="pl-PL" sz="1800" dirty="0" smtClean="0"/>
              <a:t>Wspieranie budowy </a:t>
            </a:r>
            <a:r>
              <a:rPr lang="pl-PL" sz="1800" dirty="0"/>
              <a:t>sieci </a:t>
            </a:r>
            <a:r>
              <a:rPr lang="pl-PL" sz="1800" dirty="0" smtClean="0"/>
              <a:t>lokalnych podmiotów  (prywatnych i publicznych)</a:t>
            </a:r>
            <a:endParaRPr lang="en-GB" sz="1800" dirty="0"/>
          </a:p>
          <a:p>
            <a:pPr marL="531813" lvl="1" indent="-120650">
              <a:spcAft>
                <a:spcPts val="600"/>
              </a:spcAft>
            </a:pPr>
            <a:r>
              <a:rPr lang="pl-PL" sz="1800" b="1" dirty="0" smtClean="0"/>
              <a:t>Narzędzia:</a:t>
            </a:r>
            <a:r>
              <a:rPr lang="pl-PL" sz="1800" dirty="0" smtClean="0"/>
              <a:t> instytucje, </a:t>
            </a:r>
            <a:r>
              <a:rPr lang="pl-PL" sz="1800" dirty="0"/>
              <a:t>które </a:t>
            </a:r>
            <a:r>
              <a:rPr lang="pl-PL" sz="1800" dirty="0" smtClean="0"/>
              <a:t>ułatwiają działania zbiorowe na rzecz generowania </a:t>
            </a:r>
            <a:r>
              <a:rPr lang="pl-PL" sz="1800" dirty="0"/>
              <a:t>wiedzy </a:t>
            </a:r>
            <a:r>
              <a:rPr lang="pl-PL" sz="1800" dirty="0" smtClean="0"/>
              <a:t>i akumulacji zasobów szerszej </a:t>
            </a:r>
            <a:r>
              <a:rPr lang="pl-PL" sz="1800" dirty="0"/>
              <a:t>grupie przedsiębiorstw </a:t>
            </a:r>
            <a:r>
              <a:rPr lang="pl-PL" sz="1800" dirty="0" smtClean="0"/>
              <a:t>(</a:t>
            </a:r>
            <a:r>
              <a:rPr lang="pl-PL" sz="1800" dirty="0"/>
              <a:t>centra technologii, organizacje biznesowe) lub powstanie dużych aktorów (np. dużych firm, które organizują hierarchicznie klastry małych firm</a:t>
            </a:r>
            <a:r>
              <a:rPr lang="pl-PL" sz="1800" dirty="0" smtClean="0"/>
              <a:t>)</a:t>
            </a:r>
            <a:endParaRPr lang="en-GB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706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romanUcPeriod"/>
            </a:pPr>
            <a:r>
              <a:rPr lang="pl-PL" sz="2400" dirty="0" smtClean="0"/>
              <a:t>Nowe realia w jakich zachodzą procesy rozwojowe, wynikające z fragmentacji łańcuchów wartości</a:t>
            </a:r>
          </a:p>
          <a:p>
            <a:pPr marL="628650" indent="-514350">
              <a:buFont typeface="+mj-lt"/>
              <a:buAutoNum type="romanUcPeriod"/>
            </a:pPr>
            <a:endParaRPr lang="pl-PL" sz="2400" dirty="0" smtClean="0"/>
          </a:p>
          <a:p>
            <a:pPr marL="628650" indent="-514350">
              <a:buFont typeface="+mj-lt"/>
              <a:buAutoNum type="romanUcPeriod"/>
            </a:pPr>
            <a:r>
              <a:rPr lang="pl-PL" sz="2400" dirty="0" smtClean="0"/>
              <a:t>Wyzwania wynikające z fragmentacji dla:</a:t>
            </a:r>
          </a:p>
          <a:p>
            <a:pPr lvl="1"/>
            <a:r>
              <a:rPr lang="pl-PL" dirty="0" smtClean="0"/>
              <a:t>Praktyki gospodarowania w przedsiębiorstwach</a:t>
            </a:r>
          </a:p>
          <a:p>
            <a:pPr lvl="1"/>
            <a:r>
              <a:rPr lang="pl-PL" dirty="0" smtClean="0"/>
              <a:t>Procesów rozwojowych i polityk publicznych</a:t>
            </a:r>
          </a:p>
          <a:p>
            <a:pPr lvl="1"/>
            <a:r>
              <a:rPr lang="pl-PL" dirty="0" smtClean="0"/>
              <a:t>Teorii ekonomii i narzędzi opisu zjawisk gospodarczych</a:t>
            </a:r>
          </a:p>
          <a:p>
            <a:pPr marL="925830" lvl="1" indent="-514350">
              <a:buFont typeface="+mj-lt"/>
              <a:buAutoNum type="romanUcPeriod"/>
            </a:pPr>
            <a:endParaRPr lang="pl-PL" sz="2400" dirty="0"/>
          </a:p>
          <a:p>
            <a:pPr marL="628650" indent="-514350">
              <a:buFont typeface="+mj-lt"/>
              <a:buAutoNum type="romanUcPeriod"/>
            </a:pPr>
            <a:r>
              <a:rPr lang="pl-PL" sz="2400" dirty="0" smtClean="0"/>
              <a:t>Europa Środkowo-Wschodnia jako region, którego opisane zjawiska dotyczą w szczególnie wysokim stopniu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263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3000" b="1" dirty="0" smtClean="0"/>
              <a:t>Dziękujemy za uwagę!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Praca T. </a:t>
            </a:r>
            <a:r>
              <a:rPr lang="pl-PL" dirty="0" err="1" smtClean="0"/>
              <a:t>Geodeckiego</a:t>
            </a:r>
            <a:r>
              <a:rPr lang="pl-PL" dirty="0" smtClean="0"/>
              <a:t> nad referatem została sfinansowana w  ramach </a:t>
            </a:r>
            <a:r>
              <a:rPr lang="pl-PL" dirty="0"/>
              <a:t>projektu </a:t>
            </a:r>
            <a:r>
              <a:rPr lang="pl-PL" i="1" dirty="0"/>
              <a:t>„Konsolidacja teorii współzarządzania publicznego w badaniach nad polityką publiczną. Perspektywa </a:t>
            </a:r>
            <a:r>
              <a:rPr lang="pl-PL" i="1" dirty="0" smtClean="0"/>
              <a:t>krytyczna”</a:t>
            </a:r>
            <a:r>
              <a:rPr lang="pl-PL" dirty="0" smtClean="0"/>
              <a:t>, </a:t>
            </a:r>
            <a:r>
              <a:rPr lang="pl-PL" dirty="0"/>
              <a:t>realizowanego przez Uniwersytet Ekonomiczny w Krakowie, Wydział Ekonomii i Stosunków Międzynarodowych oraz sfinansowanego ze środków Narodowego Centrum Nauki przyznanych na podstawie decyzji numer </a:t>
            </a:r>
            <a:r>
              <a:rPr lang="pl-PL" dirty="0" smtClean="0"/>
              <a:t>DEC-2012/07/B/HS4/00444.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6052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Globalne łańcuchy wartości</a:t>
            </a:r>
            <a:endParaRPr lang="en-GB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08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iek\Dropbox\DOKTORAT\GVC\gvc_prez\diagram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477787" cy="39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776731" cy="1143000"/>
          </a:xfrm>
        </p:spPr>
        <p:txBody>
          <a:bodyPr/>
          <a:lstStyle/>
          <a:p>
            <a:r>
              <a:rPr lang="pl-PL" sz="3600" b="1" dirty="0"/>
              <a:t>Czym jest </a:t>
            </a:r>
            <a:r>
              <a:rPr lang="pl-PL" sz="3600" b="1" dirty="0" smtClean="0"/>
              <a:t>globalny łańcuch </a:t>
            </a:r>
            <a:r>
              <a:rPr lang="pl-PL" sz="3600" b="1" dirty="0"/>
              <a:t>wartości?</a:t>
            </a:r>
            <a:br>
              <a:rPr lang="pl-PL" sz="3600" b="1" dirty="0"/>
            </a:br>
            <a:endParaRPr lang="en-GB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6499" y="1052736"/>
            <a:ext cx="7560840" cy="145825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pl-PL" dirty="0"/>
              <a:t>Pojęcie </a:t>
            </a:r>
            <a:r>
              <a:rPr lang="pl-PL" b="1" dirty="0"/>
              <a:t>„globalnego łańcucha wartości” </a:t>
            </a:r>
            <a:r>
              <a:rPr lang="pl-PL" dirty="0"/>
              <a:t>odnosi się do prawdziwie międzynarodowego charakteru przepływów wartości oraz do partycypacji wielu państw w przeprowadzaniu „dobra lub usługi od fazy koncepcyjnej, przez kolejne etapy produkcji,(...), dostawy do końcowych użytkowników i ostatecznego usunięcia po zużyciu”(</a:t>
            </a:r>
            <a:r>
              <a:rPr lang="pl-PL" dirty="0" err="1"/>
              <a:t>Gereffi</a:t>
            </a:r>
            <a:r>
              <a:rPr lang="pl-PL" dirty="0"/>
              <a:t>, 2005, s. 168)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316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922114"/>
          </a:xfrm>
        </p:spPr>
        <p:txBody>
          <a:bodyPr/>
          <a:lstStyle/>
          <a:p>
            <a:r>
              <a:rPr lang="pl-PL" dirty="0" smtClean="0"/>
              <a:t>Fragmentacja łańcuchów wartości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Postęp technologiczny oraz liberalizacja handlu i czynników produkcji zwiększyły możliwości </a:t>
            </a:r>
            <a:r>
              <a:rPr lang="pl-PL" b="1" dirty="0" smtClean="0"/>
              <a:t>podziału procesów produkcyjnych </a:t>
            </a:r>
            <a:r>
              <a:rPr lang="pl-PL" b="1" dirty="0"/>
              <a:t>pomiędzy liczne zakłady</a:t>
            </a:r>
            <a:r>
              <a:rPr lang="pl-PL" dirty="0"/>
              <a:t>, położone nawet w bardzo odległych od siebie </a:t>
            </a:r>
            <a:r>
              <a:rPr lang="pl-PL" dirty="0" smtClean="0"/>
              <a:t>lokalizacjach</a:t>
            </a:r>
          </a:p>
          <a:p>
            <a:pPr marL="114300" indent="0">
              <a:buNone/>
            </a:pPr>
            <a:endParaRPr lang="pl-PL" dirty="0" smtClean="0"/>
          </a:p>
          <a:p>
            <a:r>
              <a:rPr lang="pl-PL" b="1" u="sng" dirty="0" smtClean="0"/>
              <a:t>Właściwości współczesnej fazy </a:t>
            </a:r>
            <a:r>
              <a:rPr lang="pl-PL" b="1" u="sng" dirty="0"/>
              <a:t>globalizacji </a:t>
            </a:r>
            <a:r>
              <a:rPr lang="pl-PL" b="1" u="sng" dirty="0" smtClean="0"/>
              <a:t>(</a:t>
            </a:r>
            <a:r>
              <a:rPr lang="pl-PL" b="1" u="sng" dirty="0" err="1" smtClean="0"/>
              <a:t>Gereffi</a:t>
            </a:r>
            <a:r>
              <a:rPr lang="pl-PL" b="1" u="sng" dirty="0" smtClean="0"/>
              <a:t> 2005):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Wysoki </a:t>
            </a:r>
            <a:r>
              <a:rPr lang="pl-PL" dirty="0"/>
              <a:t>udział handlu dobrami pośrednimi w wymianie międzynarodowej;</a:t>
            </a:r>
            <a:endParaRPr lang="en-GB" dirty="0"/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Zdolność </a:t>
            </a:r>
            <a:r>
              <a:rPr lang="pl-PL" dirty="0"/>
              <a:t>wielu firm do rozproszenia procesów produkcyjnych po całym świecie;</a:t>
            </a:r>
            <a:endParaRPr lang="en-GB" dirty="0"/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Powstanie </a:t>
            </a:r>
            <a:r>
              <a:rPr lang="pl-PL" dirty="0"/>
              <a:t>globalnych sieci produkcyjnych, które mają poważny wpływ na rozkład sił i dystrybucję korzyści ekonomicznych.</a:t>
            </a:r>
            <a:endParaRPr lang="en-GB" dirty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439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922114"/>
          </a:xfrm>
        </p:spPr>
        <p:txBody>
          <a:bodyPr/>
          <a:lstStyle/>
          <a:p>
            <a:r>
              <a:rPr lang="pl-PL" dirty="0" smtClean="0"/>
              <a:t>Konsekwencje fragmentacji łańcuchów wartości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b="1" dirty="0" smtClean="0"/>
              <a:t>Rzeczywiste </a:t>
            </a:r>
            <a:r>
              <a:rPr lang="pl-PL" dirty="0" smtClean="0"/>
              <a:t>– dla natury zjawisk ekonomicznych:</a:t>
            </a:r>
            <a:endParaRPr lang="pl-PL" b="1" dirty="0" smtClean="0"/>
          </a:p>
          <a:p>
            <a:pPr marL="925830" lvl="1" indent="-514350">
              <a:buFont typeface="+mj-lt"/>
              <a:buAutoNum type="romanLcPeriod"/>
            </a:pPr>
            <a:r>
              <a:rPr lang="pl-PL" dirty="0" smtClean="0"/>
              <a:t>Odmienne determinanty przewag komparatywnych i wzorców specjalizacji</a:t>
            </a:r>
          </a:p>
          <a:p>
            <a:pPr marL="925830" lvl="1" indent="-514350">
              <a:buFont typeface="+mj-lt"/>
              <a:buAutoNum type="romanLcPeriod"/>
            </a:pPr>
            <a:r>
              <a:rPr lang="pl-PL" dirty="0" smtClean="0"/>
              <a:t>Łatwość integracji państw zacofanych z gospodarką światową</a:t>
            </a:r>
          </a:p>
          <a:p>
            <a:pPr marL="925830" lvl="1" indent="-514350">
              <a:buFont typeface="+mj-lt"/>
              <a:buAutoNum type="romanLcPeriod"/>
            </a:pPr>
            <a:r>
              <a:rPr lang="pl-PL" dirty="0" smtClean="0"/>
              <a:t>Mechanizmy rozwoju i konwergencji</a:t>
            </a:r>
          </a:p>
          <a:p>
            <a:pPr marL="925830" lvl="1" indent="-514350">
              <a:buFont typeface="+mj-lt"/>
              <a:buAutoNum type="romanLcPeriod"/>
            </a:pPr>
            <a:endParaRPr lang="pl-PL" dirty="0" smtClean="0"/>
          </a:p>
          <a:p>
            <a:pPr marL="571500" indent="-457200">
              <a:buFont typeface="+mj-lt"/>
              <a:buAutoNum type="arabicPeriod"/>
            </a:pPr>
            <a:r>
              <a:rPr lang="pl-PL" b="1" dirty="0" smtClean="0"/>
              <a:t>Analityczne</a:t>
            </a:r>
            <a:r>
              <a:rPr lang="pl-PL" dirty="0" smtClean="0"/>
              <a:t> – dla opisu zjawisk ekonomicznych w ujęciu międzynarodowym:</a:t>
            </a:r>
          </a:p>
          <a:p>
            <a:pPr marL="925830" lvl="1" indent="-514350">
              <a:buFont typeface="+mj-lt"/>
              <a:buAutoNum type="romanLcPeriod"/>
            </a:pPr>
            <a:r>
              <a:rPr lang="pl-PL" dirty="0" smtClean="0"/>
              <a:t>Wymóg dostosowania kategorii teoretycznych dotyczących </a:t>
            </a:r>
            <a:r>
              <a:rPr lang="pl-PL" dirty="0"/>
              <a:t>specjalizacji, przewag komparatywnych, konkurencyjności czy </a:t>
            </a:r>
            <a:r>
              <a:rPr lang="pl-PL" dirty="0" smtClean="0"/>
              <a:t>handlu </a:t>
            </a:r>
            <a:r>
              <a:rPr lang="pl-PL" dirty="0"/>
              <a:t>do poziomu pojedynczych rodzajów </a:t>
            </a:r>
            <a:r>
              <a:rPr lang="pl-PL" dirty="0" smtClean="0"/>
              <a:t>aktywności</a:t>
            </a:r>
          </a:p>
          <a:p>
            <a:pPr marL="925830" lvl="1" indent="-514350">
              <a:buFont typeface="+mj-lt"/>
              <a:buAutoNum type="romanLcPeriod"/>
            </a:pPr>
            <a:r>
              <a:rPr lang="pl-PL" dirty="0" smtClean="0"/>
              <a:t>Pomiar oparty na przepływach wartości brutto może prowadzić do nieuprawnionych wniosków</a:t>
            </a:r>
            <a:endParaRPr lang="en-GB" dirty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432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Pomiar udziału w światowych łańcuchach wartości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2453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600" b="1" dirty="0" smtClean="0"/>
              <a:t>Cel główny:</a:t>
            </a:r>
          </a:p>
          <a:p>
            <a:r>
              <a:rPr lang="pl-PL" dirty="0" smtClean="0"/>
              <a:t>Ilościowy opis nowego wymiaru międzynarodowych stosunków gospodarczych, związanych z rozwojem GVC</a:t>
            </a:r>
          </a:p>
          <a:p>
            <a:r>
              <a:rPr lang="pl-PL" dirty="0" smtClean="0"/>
              <a:t>Porównanie wyników z wnioskami otrzymanymi na podstawie tradycyjnych analiz przepływów handlowych</a:t>
            </a:r>
            <a:endParaRPr lang="en-GB" dirty="0"/>
          </a:p>
          <a:p>
            <a:endParaRPr lang="pl-PL" b="1" dirty="0"/>
          </a:p>
          <a:p>
            <a:pPr marL="114300" indent="0">
              <a:buNone/>
            </a:pPr>
            <a:r>
              <a:rPr lang="pl-PL" sz="2600" b="1" dirty="0" smtClean="0"/>
              <a:t>Cele szczegółowe:</a:t>
            </a:r>
          </a:p>
          <a:p>
            <a:r>
              <a:rPr lang="pl-PL" dirty="0" smtClean="0"/>
              <a:t>Ocena zakresu i natury zaangażowania państw Europy Środkowo-Wschodniej w GVC</a:t>
            </a:r>
          </a:p>
          <a:p>
            <a:r>
              <a:rPr lang="pl-PL" dirty="0" smtClean="0"/>
              <a:t>Ocena stopnia konkurencyjności EŚW, na tle innych regionów Europy</a:t>
            </a:r>
          </a:p>
          <a:p>
            <a:r>
              <a:rPr lang="pl-PL" dirty="0" smtClean="0"/>
              <a:t>Opis „prawdziwych” przewag komparatywnych </a:t>
            </a:r>
            <a:r>
              <a:rPr lang="pl-PL" dirty="0"/>
              <a:t>EŚW</a:t>
            </a:r>
            <a:endParaRPr lang="pl-PL" dirty="0" smtClean="0"/>
          </a:p>
          <a:p>
            <a:r>
              <a:rPr lang="pl-PL" dirty="0" smtClean="0"/>
              <a:t>Ocena, które sektory gospodarki są zaangażowane w GVC</a:t>
            </a:r>
          </a:p>
          <a:p>
            <a:endParaRPr lang="pl-PL" dirty="0" smtClean="0"/>
          </a:p>
          <a:p>
            <a:endParaRPr lang="en-GB" b="1" dirty="0"/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33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143221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międzynarodowych przepływów wartości</a:t>
            </a: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04413" y="2070684"/>
            <a:ext cx="8098735" cy="3987634"/>
            <a:chOff x="356874" y="2016034"/>
            <a:chExt cx="8574268" cy="3960440"/>
          </a:xfrm>
        </p:grpSpPr>
        <p:sp>
          <p:nvSpPr>
            <p:cNvPr id="7" name="Prostokąt 6"/>
            <p:cNvSpPr/>
            <p:nvPr/>
          </p:nvSpPr>
          <p:spPr>
            <a:xfrm>
              <a:off x="356874" y="2016034"/>
              <a:ext cx="1910870" cy="396044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POWIĄZANIA WSTECZNE</a:t>
              </a:r>
              <a:endParaRPr lang="en-GB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2555776" y="2016034"/>
              <a:ext cx="1910870" cy="396044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BADANY </a:t>
              </a:r>
            </a:p>
            <a:p>
              <a:pPr algn="ctr"/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KRAJ-SEKTOR</a:t>
              </a:r>
              <a:endParaRPr lang="en-GB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4785225" y="2016034"/>
              <a:ext cx="1910870" cy="3960440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POWIĄZANIA PRZEDNIE</a:t>
              </a:r>
              <a:endParaRPr lang="en-GB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7020272" y="2016034"/>
              <a:ext cx="1910870" cy="396044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POPYT FINALNY</a:t>
              </a:r>
              <a:endParaRPr lang="en-GB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526367" y="3024146"/>
              <a:ext cx="1584176" cy="972108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IMPORTOWANE NAKŁADY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20221" y="4509120"/>
              <a:ext cx="1584176" cy="972108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KRAJOWE NAKŁADY</a:t>
              </a:r>
              <a:endParaRPr lang="en-GB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4948572" y="3024146"/>
              <a:ext cx="1584176" cy="972108"/>
            </a:xfrm>
            <a:prstGeom prst="roundRect">
              <a:avLst/>
            </a:prstGeom>
            <a:solidFill>
              <a:srgbClr val="FF9933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ZAGRANICZNA PRODUKCJA KOŃCOWA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4948572" y="4509120"/>
              <a:ext cx="1584176" cy="972108"/>
            </a:xfrm>
            <a:prstGeom prst="roundRect">
              <a:avLst/>
            </a:prstGeom>
            <a:solidFill>
              <a:srgbClr val="CC33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KRAJOWA PRODUKCJA KOŃCOWA</a:t>
              </a:r>
              <a:endParaRPr lang="en-GB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7183619" y="3009035"/>
              <a:ext cx="1584176" cy="9721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ZAGRANICZNY POPYT FINALNY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7183619" y="4509120"/>
              <a:ext cx="1584176" cy="97210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KRAJOWY</a:t>
              </a:r>
            </a:p>
            <a:p>
              <a:pPr algn="ctr"/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POPYT FINALNY</a:t>
              </a:r>
              <a:endParaRPr lang="en-GB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2719123" y="3024146"/>
              <a:ext cx="1584176" cy="2457082"/>
            </a:xfrm>
            <a:prstGeom prst="roundRect">
              <a:avLst/>
            </a:prstGeom>
            <a:solidFill>
              <a:srgbClr val="0066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PRZETWARZANIE</a:t>
              </a:r>
            </a:p>
            <a:p>
              <a:pPr algn="ctr"/>
              <a:endParaRPr lang="pl-PL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pl-PL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+ WD</a:t>
              </a:r>
              <a:endParaRPr lang="en-GB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Strzałka w prawo 17"/>
            <p:cNvSpPr/>
            <p:nvPr/>
          </p:nvSpPr>
          <p:spPr>
            <a:xfrm>
              <a:off x="2122834" y="3403599"/>
              <a:ext cx="596290" cy="18298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trzałka w prawo 18"/>
            <p:cNvSpPr/>
            <p:nvPr/>
          </p:nvSpPr>
          <p:spPr>
            <a:xfrm>
              <a:off x="2104397" y="4882766"/>
              <a:ext cx="596290" cy="182981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rzałka w prawo 19"/>
            <p:cNvSpPr/>
            <p:nvPr/>
          </p:nvSpPr>
          <p:spPr>
            <a:xfrm>
              <a:off x="4303299" y="4812193"/>
              <a:ext cx="596290" cy="365959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załka w prawo 20"/>
            <p:cNvSpPr/>
            <p:nvPr/>
          </p:nvSpPr>
          <p:spPr>
            <a:xfrm>
              <a:off x="4303299" y="3327220"/>
              <a:ext cx="596290" cy="365959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trzałka w prawo 21"/>
            <p:cNvSpPr/>
            <p:nvPr/>
          </p:nvSpPr>
          <p:spPr>
            <a:xfrm>
              <a:off x="6532748" y="3254988"/>
              <a:ext cx="596290" cy="480202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trzałka w prawo 22"/>
            <p:cNvSpPr/>
            <p:nvPr/>
          </p:nvSpPr>
          <p:spPr>
            <a:xfrm>
              <a:off x="6531767" y="4734155"/>
              <a:ext cx="596290" cy="480202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załka w prawo 23"/>
            <p:cNvSpPr/>
            <p:nvPr/>
          </p:nvSpPr>
          <p:spPr>
            <a:xfrm rot="19082916">
              <a:off x="6355342" y="4087974"/>
              <a:ext cx="977398" cy="391046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rzałka w prawo 24"/>
            <p:cNvSpPr/>
            <p:nvPr/>
          </p:nvSpPr>
          <p:spPr>
            <a:xfrm rot="2516300">
              <a:off x="6372003" y="3993565"/>
              <a:ext cx="977398" cy="391046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trzałka w górę i w dół 25"/>
            <p:cNvSpPr/>
            <p:nvPr/>
          </p:nvSpPr>
          <p:spPr>
            <a:xfrm>
              <a:off x="1177958" y="4077540"/>
              <a:ext cx="268701" cy="350295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GB" dirty="0" err="1"/>
              <a:t>Podejście</a:t>
            </a:r>
            <a:r>
              <a:rPr lang="en-GB" dirty="0"/>
              <a:t> </a:t>
            </a:r>
            <a:r>
              <a:rPr lang="en-GB" dirty="0" err="1" smtClean="0"/>
              <a:t>badawcze</a:t>
            </a: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l-PL" smtClean="0"/>
              <a:t>Geodecki, Grodzicki 2015</a:t>
            </a:r>
            <a:endParaRPr lang="en-US" alt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12035" y="5858263"/>
            <a:ext cx="314510" cy="40011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1</a:t>
            </a:r>
            <a:endParaRPr lang="pl-PL" sz="2000" b="1" dirty="0">
              <a:latin typeface="+mn-lt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145075" y="5858263"/>
            <a:ext cx="314510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2</a:t>
            </a:r>
            <a:endParaRPr lang="pl-PL" sz="2000" b="1" dirty="0">
              <a:latin typeface="+mn-lt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243446" y="5858263"/>
            <a:ext cx="31451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3</a:t>
            </a:r>
            <a:endParaRPr lang="pl-PL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7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623</TotalTime>
  <Words>2189</Words>
  <Application>Microsoft Office PowerPoint</Application>
  <PresentationFormat>Pokaz na ekranie (4:3)</PresentationFormat>
  <Paragraphs>257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Przyleganie</vt:lpstr>
      <vt:lpstr>Jak awansować w światowej lidze gospodarczej?   Kraje Europy Środkowo-Wschodniej w globalnych łańcuchach wartości</vt:lpstr>
      <vt:lpstr>Plan wystąpienia</vt:lpstr>
      <vt:lpstr>Źródła konkurencyjności</vt:lpstr>
      <vt:lpstr>Globalne łańcuchy wartości</vt:lpstr>
      <vt:lpstr>Czym jest globalny łańcuch wartości? </vt:lpstr>
      <vt:lpstr>Fragmentacja łańcuchów wartości</vt:lpstr>
      <vt:lpstr>Konsekwencje fragmentacji łańcuchów wartości</vt:lpstr>
      <vt:lpstr>Pomiar udziału w światowych łańcuchach wartości</vt:lpstr>
      <vt:lpstr>Podejście badawcze</vt:lpstr>
      <vt:lpstr>Jak wygląda międzynarodowa tablica nakładów-wyników?</vt:lpstr>
      <vt:lpstr>Analiza międzynarodowych przepływów wartości: operacje na macierzach nakładów-wyników</vt:lpstr>
      <vt:lpstr>Wskaźniki</vt:lpstr>
      <vt:lpstr>Kraje esw w światowych łańcuchach wartości</vt:lpstr>
      <vt:lpstr>Główne trendy  EŚW-10 = N12 – (MT + CY); EP-4 = ES, IT, GR, PT;  UE-13=UE-27 – (EŚW-10 + EP-4) </vt:lpstr>
      <vt:lpstr>Innowacyjność  wybranych  krajów EŚW</vt:lpstr>
      <vt:lpstr>Ujawnione przewagi komparatywne w sektorach średnio-wysokich i wysokich technologii</vt:lpstr>
      <vt:lpstr>W których GVC uczestniczą grupy państw Europy? (przewaga, gdy RCA&gt;1)</vt:lpstr>
      <vt:lpstr>Prezentacja programu PowerPoint</vt:lpstr>
      <vt:lpstr>Różnice wewnątrz ESW  (przewaga, gdy RCA&gt;1)</vt:lpstr>
      <vt:lpstr>Różnice wewnątrz ESW    (przewaga, gdy RCA&gt;1)</vt:lpstr>
      <vt:lpstr>Wskaźniki pozycji w GVC</vt:lpstr>
      <vt:lpstr>Które sektory generują wartość w światowych łańcuchach?</vt:lpstr>
      <vt:lpstr>Zaawansowanie technologiczne  a konkurencyjność krajów Europy Środkowej</vt:lpstr>
      <vt:lpstr>Krzywa uśmiechnięta </vt:lpstr>
      <vt:lpstr>Globalne łańcuchy wartości  w kontekście europejskim</vt:lpstr>
      <vt:lpstr>Czy kraje EŚW doświadczą dezindustrializacji?</vt:lpstr>
      <vt:lpstr>Jak awansować w światowej lidze gospodarczej w warunkach fragmentacji łańcuchów wartości?</vt:lpstr>
      <vt:lpstr>Konsekwencje dla konwergencji</vt:lpstr>
      <vt:lpstr>Upgrading</vt:lpstr>
      <vt:lpstr>Fragmentacja a upgrading?</vt:lpstr>
      <vt:lpstr>Fragmentacja a upgrading?</vt:lpstr>
      <vt:lpstr>Rola mechanizmów koordynacji i rozkładu władzy w GVC</vt:lpstr>
      <vt:lpstr>Jak przełamać zastany rozkład władzy w GVC?</vt:lpstr>
      <vt:lpstr>W jaki sposób polityki publiczne mogą wspierać upgrading?</vt:lpstr>
      <vt:lpstr>Podsumowanie</vt:lpstr>
      <vt:lpstr>Prezentacja programu PowerPoint</vt:lpstr>
    </vt:vector>
  </TitlesOfParts>
  <Company>UniwersytetJagiellonski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Stadnicki</dc:creator>
  <cp:lastModifiedBy>Tomasz Geodecki</cp:lastModifiedBy>
  <cp:revision>84</cp:revision>
  <cp:lastPrinted>2015-03-24T17:53:01Z</cp:lastPrinted>
  <dcterms:created xsi:type="dcterms:W3CDTF">2010-03-26T12:43:07Z</dcterms:created>
  <dcterms:modified xsi:type="dcterms:W3CDTF">2015-04-21T09:10:06Z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